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Amatic SC" panose="020B0604020202020204" charset="-79"/>
      <p:regular r:id="rId10"/>
      <p:bold r:id="rId11"/>
    </p:embeddedFont>
    <p:embeddedFont>
      <p:font typeface="Caveat" panose="020B0604020202020204" charset="0"/>
      <p:regular r:id="rId12"/>
      <p:bold r:id="rId13"/>
    </p:embeddedFont>
    <p:embeddedFont>
      <p:font typeface="Comfortaa" panose="020B0604020202020204" charset="0"/>
      <p:regular r:id="rId14"/>
      <p:bold r:id="rId15"/>
    </p:embeddedFont>
    <p:embeddedFont>
      <p:font typeface="Roboto" panose="020B0604020202020204" charset="0"/>
      <p:regular r:id="rId16"/>
      <p:bold r:id="rId17"/>
      <p:italic r:id="rId18"/>
      <p:boldItalic r:id="rId19"/>
    </p:embeddedFont>
    <p:embeddedFont>
      <p:font typeface="Roboto Medium" panose="020B0604020202020204" charset="0"/>
      <p:regular r:id="rId20"/>
      <p:bold r:id="rId21"/>
      <p:italic r:id="rId22"/>
      <p:boldItalic r:id="rId23"/>
    </p:embeddedFont>
    <p:embeddedFont>
      <p:font typeface="Roboto Thin" panose="020B0604020202020204" charset="0"/>
      <p:regular r:id="rId24"/>
      <p:bold r:id="rId25"/>
      <p:italic r:id="rId26"/>
      <p:boldItalic r:id="rId27"/>
    </p:embeddedFont>
    <p:embeddedFont>
      <p:font typeface="Verdana" panose="020B060403050404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font" Target="fonts/font1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font" Target="fonts/font19.fntdata"/><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font" Target="fonts/font18.fntdata"/><Relationship Id="rId30" Type="http://schemas.openxmlformats.org/officeDocument/2006/relationships/font" Target="fonts/font21.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lipartkey.com/search/cartwhee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clipartkey.com/view/howhwo_transparent-megaphone-clipart-png-megaphone-icon-png-transparent/"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854a5a5bd0_3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854a5a5bd0_3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are two ways to progress through this at-home learning module. You can travel down on the table or across. Traveling down (e.g., choosing Week 1 → The Game of Life → Teach Me your Skills → etc... ) would allow more variation in activities each day. One of the major goals of this module is that students experience relational flow with their partners. Some students need more spontaneity and variety to experience this. Traveling across  (e.g., Week 3 → Teach Me Your Skills → Teach Me Your Skills Duet → Be The Ball → etc…) allows for progression through the same activity or variations of the same activity which is beneficial for students who like to practise to make things perfect - or in this case, practice to eventually get into a flow state.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781d754f6e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781d754f6e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854a5a5bd0_3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854a5a5bd0_3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Retrieved from:</a:t>
            </a:r>
            <a:r>
              <a:rPr lang="en" u="sng">
                <a:solidFill>
                  <a:schemeClr val="hlink"/>
                </a:solidFill>
                <a:hlinkClick r:id="rId3"/>
              </a:rPr>
              <a:t>https://www.clipartkey.com/search/cartwheel/</a:t>
            </a:r>
            <a:endParaRPr/>
          </a:p>
          <a:p>
            <a:pPr marL="0" lvl="0" indent="0" algn="l" rtl="0">
              <a:spcBef>
                <a:spcPts val="0"/>
              </a:spcBef>
              <a:spcAft>
                <a:spcPts val="0"/>
              </a:spcAft>
              <a:buNone/>
            </a:pPr>
            <a:r>
              <a:rPr lang="en">
                <a:solidFill>
                  <a:schemeClr val="dk1"/>
                </a:solidFill>
              </a:rPr>
              <a:t>Image Retrieved from:</a:t>
            </a:r>
            <a:r>
              <a:rPr lang="en" u="sng">
                <a:solidFill>
                  <a:schemeClr val="hlink"/>
                </a:solidFill>
                <a:hlinkClick r:id="rId4"/>
              </a:rPr>
              <a:t>https://www.clipartkey.com/view/howhwo_transparent-megaphone-clipart-png-megaphone-icon-png-transparent/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858a5f11d3_1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858a5f11d3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81eac8755c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81eac8755c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854a5a5bd0_3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854a5a5bd0_3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CLICK THE ASSESSMENT ICONs to go to the function2flow website for printable assessment sheets for this online module. Submit these assessment sheets to your teacher’s email.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jxqKRE6T89U&amp;list=PLQ4MyEMBVhXo8oPiqARPFHj_XcVb_lG1t&amp;index=3" TargetMode="External"/><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hyperlink" Target="http://drive.google.com/file/d/18TvjIRqeoGXJXdjPm4OGaFB4RTAoV3Os/view" TargetMode="External"/><Relationship Id="rId7"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1.jpg"/><Relationship Id="rId5" Type="http://schemas.openxmlformats.org/officeDocument/2006/relationships/image" Target="../media/image10.jpg"/><Relationship Id="rId10" Type="http://schemas.openxmlformats.org/officeDocument/2006/relationships/image" Target="../media/image15.jpg"/><Relationship Id="rId4" Type="http://schemas.openxmlformats.org/officeDocument/2006/relationships/image" Target="../media/image9.jpg"/><Relationship Id="rId9"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function2flow.ca/wp-content/uploads/2020/06/Assessment-Tools-Only.pdf" TargetMode="External"/><Relationship Id="rId5" Type="http://schemas.openxmlformats.org/officeDocument/2006/relationships/image" Target="../media/image1.png"/><Relationship Id="rId10" Type="http://schemas.openxmlformats.org/officeDocument/2006/relationships/image" Target="../media/image22.jpg"/><Relationship Id="rId4" Type="http://schemas.openxmlformats.org/officeDocument/2006/relationships/image" Target="../media/image18.png"/><Relationship Id="rId9"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4781825" y="509850"/>
            <a:ext cx="4314974" cy="1009190"/>
          </a:xfrm>
          <a:prstGeom prst="rect">
            <a:avLst/>
          </a:prstGeom>
          <a:noFill/>
          <a:ln>
            <a:noFill/>
          </a:ln>
        </p:spPr>
      </p:pic>
      <p:pic>
        <p:nvPicPr>
          <p:cNvPr id="55" name="Google Shape;55;p13"/>
          <p:cNvPicPr preferRelativeResize="0"/>
          <p:nvPr/>
        </p:nvPicPr>
        <p:blipFill>
          <a:blip r:embed="rId4">
            <a:alphaModFix/>
          </a:blip>
          <a:stretch>
            <a:fillRect/>
          </a:stretch>
        </p:blipFill>
        <p:spPr>
          <a:xfrm>
            <a:off x="4959787" y="1598225"/>
            <a:ext cx="3959075" cy="2903300"/>
          </a:xfrm>
          <a:prstGeom prst="rect">
            <a:avLst/>
          </a:prstGeom>
          <a:noFill/>
          <a:ln>
            <a:noFill/>
          </a:ln>
        </p:spPr>
      </p:pic>
      <p:sp>
        <p:nvSpPr>
          <p:cNvPr id="56" name="Google Shape;56;p13"/>
          <p:cNvSpPr txBox="1">
            <a:spLocks noGrp="1"/>
          </p:cNvSpPr>
          <p:nvPr>
            <p:ph type="ctrTitle"/>
          </p:nvPr>
        </p:nvSpPr>
        <p:spPr>
          <a:xfrm>
            <a:off x="204400" y="1598225"/>
            <a:ext cx="4831200" cy="1128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600" b="1">
                <a:solidFill>
                  <a:srgbClr val="0097A7"/>
                </a:solidFill>
                <a:latin typeface="Amatic SC"/>
                <a:ea typeface="Amatic SC"/>
                <a:cs typeface="Amatic SC"/>
                <a:sym typeface="Amatic SC"/>
              </a:rPr>
              <a:t>Fitness friday Lesson</a:t>
            </a:r>
            <a:endParaRPr sz="5600" b="1">
              <a:solidFill>
                <a:srgbClr val="0097A7"/>
              </a:solidFill>
              <a:latin typeface="Amatic SC"/>
              <a:ea typeface="Amatic SC"/>
              <a:cs typeface="Amatic SC"/>
              <a:sym typeface="Amatic SC"/>
            </a:endParaRPr>
          </a:p>
        </p:txBody>
      </p:sp>
      <p:sp>
        <p:nvSpPr>
          <p:cNvPr id="57" name="Google Shape;57;p13"/>
          <p:cNvSpPr txBox="1">
            <a:spLocks noGrp="1"/>
          </p:cNvSpPr>
          <p:nvPr>
            <p:ph type="subTitle" idx="1"/>
          </p:nvPr>
        </p:nvSpPr>
        <p:spPr>
          <a:xfrm>
            <a:off x="349000" y="2734575"/>
            <a:ext cx="4542000" cy="63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300">
                <a:latin typeface="Verdana"/>
                <a:ea typeface="Verdana"/>
                <a:cs typeface="Verdana"/>
                <a:sym typeface="Verdana"/>
              </a:rPr>
              <a:t> </a:t>
            </a:r>
            <a:r>
              <a:rPr lang="en" sz="1600">
                <a:latin typeface="Verdana"/>
                <a:ea typeface="Verdana"/>
                <a:cs typeface="Verdana"/>
                <a:sym typeface="Verdana"/>
              </a:rPr>
              <a:t>From the IA4L’s </a:t>
            </a:r>
            <a:r>
              <a:rPr lang="en" sz="1600" i="1">
                <a:latin typeface="Verdana"/>
                <a:ea typeface="Verdana"/>
                <a:cs typeface="Verdana"/>
                <a:sym typeface="Verdana"/>
              </a:rPr>
              <a:t>Building a Virtual Classroom Community At-Home Resource</a:t>
            </a:r>
            <a:r>
              <a:rPr lang="en" sz="1600" i="1">
                <a:latin typeface="Comfortaa"/>
                <a:ea typeface="Comfortaa"/>
                <a:cs typeface="Comfortaa"/>
                <a:sym typeface="Comfortaa"/>
              </a:rPr>
              <a:t> </a:t>
            </a:r>
            <a:endParaRPr sz="1600" i="1">
              <a:latin typeface="Comfortaa"/>
              <a:ea typeface="Comfortaa"/>
              <a:cs typeface="Comfortaa"/>
              <a:sym typeface="Comforta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b="9123"/>
          <a:stretch/>
        </p:blipFill>
        <p:spPr>
          <a:xfrm rot="-18">
            <a:off x="0" y="12"/>
            <a:ext cx="4380919" cy="5143478"/>
          </a:xfrm>
          <a:prstGeom prst="rect">
            <a:avLst/>
          </a:prstGeom>
          <a:noFill/>
          <a:ln>
            <a:noFill/>
          </a:ln>
        </p:spPr>
      </p:pic>
      <p:pic>
        <p:nvPicPr>
          <p:cNvPr id="63" name="Google Shape;63;p14"/>
          <p:cNvPicPr preferRelativeResize="0"/>
          <p:nvPr/>
        </p:nvPicPr>
        <p:blipFill>
          <a:blip r:embed="rId4">
            <a:alphaModFix/>
          </a:blip>
          <a:stretch>
            <a:fillRect/>
          </a:stretch>
        </p:blipFill>
        <p:spPr>
          <a:xfrm>
            <a:off x="4292475" y="2263150"/>
            <a:ext cx="4572000" cy="1025293"/>
          </a:xfrm>
          <a:prstGeom prst="rect">
            <a:avLst/>
          </a:prstGeom>
          <a:noFill/>
          <a:ln>
            <a:noFill/>
          </a:ln>
        </p:spPr>
      </p:pic>
      <p:pic>
        <p:nvPicPr>
          <p:cNvPr id="64" name="Google Shape;64;p14"/>
          <p:cNvPicPr preferRelativeResize="0"/>
          <p:nvPr/>
        </p:nvPicPr>
        <p:blipFill>
          <a:blip r:embed="rId5">
            <a:alphaModFix/>
          </a:blip>
          <a:stretch>
            <a:fillRect/>
          </a:stretch>
        </p:blipFill>
        <p:spPr>
          <a:xfrm rot="5400000">
            <a:off x="6697176" y="1650575"/>
            <a:ext cx="2876999" cy="28769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222050" y="192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a:solidFill>
                  <a:srgbClr val="0097A7"/>
                </a:solidFill>
                <a:latin typeface="Amatic SC"/>
                <a:ea typeface="Amatic SC"/>
                <a:cs typeface="Amatic SC"/>
                <a:sym typeface="Amatic SC"/>
              </a:rPr>
              <a:t>Lesson Overview</a:t>
            </a:r>
            <a:endParaRPr sz="3200" b="1">
              <a:solidFill>
                <a:srgbClr val="0097A7"/>
              </a:solidFill>
              <a:latin typeface="Amatic SC"/>
              <a:ea typeface="Amatic SC"/>
              <a:cs typeface="Amatic SC"/>
              <a:sym typeface="Amatic SC"/>
            </a:endParaRPr>
          </a:p>
        </p:txBody>
      </p:sp>
      <p:sp>
        <p:nvSpPr>
          <p:cNvPr id="70" name="Google Shape;70;p15"/>
          <p:cNvSpPr txBox="1">
            <a:spLocks noGrp="1"/>
          </p:cNvSpPr>
          <p:nvPr>
            <p:ph type="body" idx="1"/>
          </p:nvPr>
        </p:nvSpPr>
        <p:spPr>
          <a:xfrm>
            <a:off x="222050" y="696200"/>
            <a:ext cx="8520600" cy="1036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solidFill>
                  <a:srgbClr val="000000"/>
                </a:solidFill>
              </a:rPr>
              <a:t>Welcome to a Fitness Friday Lesson. In today’s lesson we will practise </a:t>
            </a:r>
            <a:r>
              <a:rPr lang="en" i="1" dirty="0">
                <a:solidFill>
                  <a:srgbClr val="000000"/>
                </a:solidFill>
              </a:rPr>
              <a:t>Quick Feet</a:t>
            </a:r>
            <a:r>
              <a:rPr lang="en" dirty="0">
                <a:solidFill>
                  <a:srgbClr val="000000"/>
                </a:solidFill>
              </a:rPr>
              <a:t> </a:t>
            </a:r>
            <a:r>
              <a:rPr lang="en-CA" dirty="0" err="1">
                <a:solidFill>
                  <a:srgbClr val="000000"/>
                </a:solidFill>
              </a:rPr>
              <a:t>InterActivity</a:t>
            </a:r>
            <a:r>
              <a:rPr lang="en-CA">
                <a:solidFill>
                  <a:srgbClr val="000000"/>
                </a:solidFill>
              </a:rPr>
              <a:t> </a:t>
            </a:r>
            <a:r>
              <a:rPr lang="en">
                <a:solidFill>
                  <a:srgbClr val="000000"/>
                </a:solidFill>
              </a:rPr>
              <a:t>together.</a:t>
            </a:r>
            <a:r>
              <a:rPr lang="en">
                <a:latin typeface="Verdana"/>
                <a:ea typeface="Verdana"/>
                <a:cs typeface="Verdana"/>
                <a:sym typeface="Verdana"/>
              </a:rPr>
              <a:t> </a:t>
            </a:r>
            <a:endParaRPr dirty="0">
              <a:latin typeface="Verdana"/>
              <a:ea typeface="Verdana"/>
              <a:cs typeface="Verdana"/>
              <a:sym typeface="Verdana"/>
            </a:endParaRPr>
          </a:p>
        </p:txBody>
      </p:sp>
      <p:sp>
        <p:nvSpPr>
          <p:cNvPr id="71" name="Google Shape;71;p15"/>
          <p:cNvSpPr txBox="1"/>
          <p:nvPr/>
        </p:nvSpPr>
        <p:spPr>
          <a:xfrm>
            <a:off x="222050" y="1884800"/>
            <a:ext cx="2953200" cy="85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t>Student Targets</a:t>
            </a:r>
            <a:r>
              <a:rPr lang="en" sz="1800"/>
              <a:t> </a:t>
            </a:r>
            <a:endParaRPr sz="1800"/>
          </a:p>
        </p:txBody>
      </p:sp>
      <p:sp>
        <p:nvSpPr>
          <p:cNvPr id="72" name="Google Shape;72;p15"/>
          <p:cNvSpPr/>
          <p:nvPr/>
        </p:nvSpPr>
        <p:spPr>
          <a:xfrm>
            <a:off x="833150" y="2239050"/>
            <a:ext cx="2158800" cy="665400"/>
          </a:xfrm>
          <a:prstGeom prst="rightArrow">
            <a:avLst>
              <a:gd name="adj1" fmla="val 50000"/>
              <a:gd name="adj2" fmla="val 50000"/>
            </a:avLst>
          </a:prstGeom>
          <a:solidFill>
            <a:srgbClr val="0097A7">
              <a:alpha val="50840"/>
            </a:srgbClr>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FF00"/>
              </a:solidFill>
              <a:highlight>
                <a:srgbClr val="FF0000"/>
              </a:highlight>
            </a:endParaRPr>
          </a:p>
        </p:txBody>
      </p:sp>
      <p:grpSp>
        <p:nvGrpSpPr>
          <p:cNvPr id="73" name="Google Shape;73;p15"/>
          <p:cNvGrpSpPr/>
          <p:nvPr/>
        </p:nvGrpSpPr>
        <p:grpSpPr>
          <a:xfrm>
            <a:off x="3260994" y="3891951"/>
            <a:ext cx="5679142" cy="1036468"/>
            <a:chOff x="1593000" y="2280573"/>
            <a:chExt cx="5957975" cy="685495"/>
          </a:xfrm>
        </p:grpSpPr>
        <p:sp>
          <p:nvSpPr>
            <p:cNvPr id="74" name="Google Shape;74;p15"/>
            <p:cNvSpPr/>
            <p:nvPr/>
          </p:nvSpPr>
          <p:spPr>
            <a:xfrm>
              <a:off x="3728375" y="2322568"/>
              <a:ext cx="3822600" cy="643500"/>
            </a:xfrm>
            <a:prstGeom prst="rect">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flipH="1">
              <a:off x="2283025" y="2322575"/>
              <a:ext cx="1844400" cy="6426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rot="-5400000">
              <a:off x="3501574" y="1934671"/>
              <a:ext cx="643356" cy="1419149"/>
            </a:xfrm>
            <a:prstGeom prst="flowChartOffpageConnector">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600">
                  <a:solidFill>
                    <a:schemeClr val="accent6"/>
                  </a:solidFill>
                  <a:latin typeface="Roboto Medium"/>
                  <a:ea typeface="Roboto Medium"/>
                  <a:cs typeface="Roboto Medium"/>
                  <a:sym typeface="Roboto Medium"/>
                </a:rPr>
                <a:t>Social Emotional Learning </a:t>
              </a:r>
              <a:endParaRPr sz="1600">
                <a:solidFill>
                  <a:schemeClr val="accent6"/>
                </a:solidFill>
                <a:latin typeface="Roboto"/>
                <a:ea typeface="Roboto"/>
                <a:cs typeface="Roboto"/>
                <a:sym typeface="Roboto"/>
              </a:endParaRPr>
            </a:p>
          </p:txBody>
        </p:sp>
        <p:sp>
          <p:nvSpPr>
            <p:cNvPr id="78" name="Google Shape;78;p15"/>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1593000" y="2322575"/>
              <a:ext cx="690000" cy="642600"/>
            </a:xfrm>
            <a:prstGeom prst="rect">
              <a:avLst/>
            </a:prstGeom>
            <a:solidFill>
              <a:srgbClr val="B6D7A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03</a:t>
              </a:r>
              <a:endParaRPr sz="2600">
                <a:solidFill>
                  <a:srgbClr val="FFFFFF"/>
                </a:solidFill>
                <a:latin typeface="Roboto Thin"/>
                <a:ea typeface="Roboto Thin"/>
                <a:cs typeface="Roboto Thin"/>
                <a:sym typeface="Roboto Thin"/>
              </a:endParaRPr>
            </a:p>
          </p:txBody>
        </p:sp>
        <p:sp>
          <p:nvSpPr>
            <p:cNvPr id="80" name="Google Shape;80;p15"/>
            <p:cNvSpPr/>
            <p:nvPr/>
          </p:nvSpPr>
          <p:spPr>
            <a:xfrm>
              <a:off x="4387850" y="2280573"/>
              <a:ext cx="2971200" cy="642300"/>
            </a:xfrm>
            <a:prstGeom prst="rect">
              <a:avLst/>
            </a:prstGeom>
            <a:noFill/>
            <a:ln>
              <a:noFill/>
            </a:ln>
          </p:spPr>
          <p:txBody>
            <a:bodyPr spcFirstLastPara="1" wrap="square" lIns="91425" tIns="91425" rIns="91425" bIns="91425" anchor="ctr" anchorCtr="0">
              <a:noAutofit/>
            </a:bodyPr>
            <a:lstStyle/>
            <a:p>
              <a:pPr marL="457200" lvl="0" indent="-298450" algn="l" rtl="0">
                <a:lnSpc>
                  <a:spcPct val="115000"/>
                </a:lnSpc>
                <a:spcBef>
                  <a:spcPts val="1200"/>
                </a:spcBef>
                <a:spcAft>
                  <a:spcPts val="0"/>
                </a:spcAft>
                <a:buClr>
                  <a:schemeClr val="dk1"/>
                </a:buClr>
                <a:buSzPts val="1100"/>
                <a:buChar char="●"/>
              </a:pPr>
              <a:r>
                <a:rPr lang="en" sz="1100" dirty="0">
                  <a:solidFill>
                    <a:schemeClr val="dk1"/>
                  </a:solidFill>
                </a:rPr>
                <a:t>Practice interpersonal skills such as communication, relationship, and social skills while attending to partner.</a:t>
              </a:r>
              <a:endParaRPr sz="1100" dirty="0"/>
            </a:p>
          </p:txBody>
        </p:sp>
      </p:grpSp>
      <p:grpSp>
        <p:nvGrpSpPr>
          <p:cNvPr id="81" name="Google Shape;81;p15"/>
          <p:cNvGrpSpPr/>
          <p:nvPr/>
        </p:nvGrpSpPr>
        <p:grpSpPr>
          <a:xfrm>
            <a:off x="3260994" y="2964945"/>
            <a:ext cx="5679142" cy="972972"/>
            <a:chOff x="1593000" y="2322568"/>
            <a:chExt cx="5957975" cy="643500"/>
          </a:xfrm>
        </p:grpSpPr>
        <p:sp>
          <p:nvSpPr>
            <p:cNvPr id="82" name="Google Shape;82;p15"/>
            <p:cNvSpPr/>
            <p:nvPr/>
          </p:nvSpPr>
          <p:spPr>
            <a:xfrm>
              <a:off x="3728375" y="2322568"/>
              <a:ext cx="3822600" cy="6435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flipH="1">
              <a:off x="2283025" y="2322575"/>
              <a:ext cx="1844400" cy="6426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rot="-5400000">
              <a:off x="3501574" y="1934671"/>
              <a:ext cx="643356" cy="1419149"/>
            </a:xfrm>
            <a:prstGeom prst="flowChartOffpageConnector">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700">
                  <a:solidFill>
                    <a:schemeClr val="accent6"/>
                  </a:solidFill>
                  <a:latin typeface="Roboto Medium"/>
                  <a:ea typeface="Roboto Medium"/>
                  <a:cs typeface="Roboto Medium"/>
                  <a:sym typeface="Roboto Medium"/>
                </a:rPr>
                <a:t>Curriculum </a:t>
              </a:r>
              <a:endParaRPr sz="1700">
                <a:solidFill>
                  <a:schemeClr val="accent6"/>
                </a:solidFill>
                <a:latin typeface="Roboto"/>
                <a:ea typeface="Roboto"/>
                <a:cs typeface="Roboto"/>
                <a:sym typeface="Roboto"/>
              </a:endParaRPr>
            </a:p>
          </p:txBody>
        </p:sp>
        <p:sp>
          <p:nvSpPr>
            <p:cNvPr id="86" name="Google Shape;86;p15"/>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1593000" y="2322575"/>
              <a:ext cx="690000" cy="642600"/>
            </a:xfrm>
            <a:prstGeom prst="rect">
              <a:avLst/>
            </a:prstGeom>
            <a:solidFill>
              <a:srgbClr val="B6D7A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02</a:t>
              </a:r>
              <a:endParaRPr sz="2600">
                <a:solidFill>
                  <a:srgbClr val="FFFFFF"/>
                </a:solidFill>
                <a:latin typeface="Roboto Thin"/>
                <a:ea typeface="Roboto Thin"/>
                <a:cs typeface="Roboto Thin"/>
                <a:sym typeface="Roboto Thin"/>
              </a:endParaRPr>
            </a:p>
          </p:txBody>
        </p:sp>
        <p:sp>
          <p:nvSpPr>
            <p:cNvPr id="88" name="Google Shape;88;p15"/>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98450" algn="l" rtl="0">
                <a:lnSpc>
                  <a:spcPct val="115000"/>
                </a:lnSpc>
                <a:spcBef>
                  <a:spcPts val="0"/>
                </a:spcBef>
                <a:spcAft>
                  <a:spcPts val="0"/>
                </a:spcAft>
                <a:buSzPts val="1100"/>
                <a:buChar char="●"/>
              </a:pPr>
              <a:r>
                <a:rPr lang="en" sz="1100"/>
                <a:t>Develop health and skill related fitness components to increase physical literacy.</a:t>
              </a:r>
              <a:endParaRPr sz="1100"/>
            </a:p>
          </p:txBody>
        </p:sp>
      </p:grpSp>
      <p:grpSp>
        <p:nvGrpSpPr>
          <p:cNvPr id="89" name="Google Shape;89;p15"/>
          <p:cNvGrpSpPr/>
          <p:nvPr/>
        </p:nvGrpSpPr>
        <p:grpSpPr>
          <a:xfrm>
            <a:off x="3260994" y="1951748"/>
            <a:ext cx="5679142" cy="1000959"/>
            <a:chOff x="1593000" y="2307568"/>
            <a:chExt cx="5957975" cy="662010"/>
          </a:xfrm>
        </p:grpSpPr>
        <p:sp>
          <p:nvSpPr>
            <p:cNvPr id="90" name="Google Shape;90;p15"/>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flipH="1">
              <a:off x="2283025" y="2322575"/>
              <a:ext cx="1844400" cy="6426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rot="-5400000">
              <a:off x="3492893" y="1938325"/>
              <a:ext cx="643356" cy="1419149"/>
            </a:xfrm>
            <a:prstGeom prst="flowChartOffpageConnector">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600">
                  <a:solidFill>
                    <a:schemeClr val="accent6"/>
                  </a:solidFill>
                  <a:latin typeface="Roboto Medium"/>
                  <a:ea typeface="Roboto Medium"/>
                  <a:cs typeface="Roboto Medium"/>
                  <a:sym typeface="Roboto Medium"/>
                </a:rPr>
                <a:t>Function 2 Flow</a:t>
              </a:r>
              <a:r>
                <a:rPr lang="en" sz="1000">
                  <a:solidFill>
                    <a:schemeClr val="accent6"/>
                  </a:solidFill>
                  <a:latin typeface="Roboto Medium"/>
                  <a:ea typeface="Roboto Medium"/>
                  <a:cs typeface="Roboto Medium"/>
                  <a:sym typeface="Roboto Medium"/>
                </a:rPr>
                <a:t> </a:t>
              </a:r>
              <a:endParaRPr sz="1000">
                <a:solidFill>
                  <a:schemeClr val="accent6"/>
                </a:solidFill>
                <a:latin typeface="Roboto"/>
                <a:ea typeface="Roboto"/>
                <a:cs typeface="Roboto"/>
                <a:sym typeface="Roboto"/>
              </a:endParaRPr>
            </a:p>
          </p:txBody>
        </p:sp>
        <p:sp>
          <p:nvSpPr>
            <p:cNvPr id="94" name="Google Shape;94;p15"/>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1593000" y="2322575"/>
              <a:ext cx="690000" cy="642600"/>
            </a:xfrm>
            <a:prstGeom prst="rect">
              <a:avLst/>
            </a:prstGeom>
            <a:solidFill>
              <a:srgbClr val="B6D7A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01</a:t>
              </a:r>
              <a:endParaRPr sz="2600">
                <a:solidFill>
                  <a:srgbClr val="FFFFFF"/>
                </a:solidFill>
                <a:latin typeface="Roboto Thin"/>
                <a:ea typeface="Roboto Thin"/>
                <a:cs typeface="Roboto Thin"/>
                <a:sym typeface="Roboto Thin"/>
              </a:endParaRPr>
            </a:p>
          </p:txBody>
        </p:sp>
        <p:sp>
          <p:nvSpPr>
            <p:cNvPr id="96" name="Google Shape;96;p15"/>
            <p:cNvSpPr/>
            <p:nvPr/>
          </p:nvSpPr>
          <p:spPr>
            <a:xfrm>
              <a:off x="4387850" y="2307568"/>
              <a:ext cx="2971200" cy="613912"/>
            </a:xfrm>
            <a:prstGeom prst="rect">
              <a:avLst/>
            </a:prstGeom>
            <a:noFill/>
            <a:ln>
              <a:noFill/>
            </a:ln>
          </p:spPr>
          <p:txBody>
            <a:bodyPr spcFirstLastPara="1" wrap="square" lIns="91425" tIns="91425" rIns="91425" bIns="91425" anchor="ctr" anchorCtr="0">
              <a:noAutofit/>
            </a:bodyPr>
            <a:lstStyle/>
            <a:p>
              <a:pPr marL="457200" lvl="0" indent="-298450" algn="l" rtl="0">
                <a:lnSpc>
                  <a:spcPct val="115000"/>
                </a:lnSpc>
                <a:spcBef>
                  <a:spcPts val="1200"/>
                </a:spcBef>
                <a:spcAft>
                  <a:spcPts val="0"/>
                </a:spcAft>
                <a:buClr>
                  <a:schemeClr val="dk1"/>
                </a:buClr>
                <a:buSzPts val="1100"/>
                <a:buChar char="●"/>
              </a:pPr>
              <a:r>
                <a:rPr lang="en" sz="1100" dirty="0">
                  <a:solidFill>
                    <a:schemeClr val="dk1"/>
                  </a:solidFill>
                </a:rPr>
                <a:t>Connect with partner through spatial and distal means, attend to InterActive feelings as they intuit and respond to where partner moves.</a:t>
              </a:r>
              <a:endParaRPr sz="1100" dirty="0"/>
            </a:p>
          </p:txBody>
        </p:sp>
      </p:grpSp>
      <p:pic>
        <p:nvPicPr>
          <p:cNvPr id="97" name="Google Shape;97;p15"/>
          <p:cNvPicPr preferRelativeResize="0"/>
          <p:nvPr/>
        </p:nvPicPr>
        <p:blipFill>
          <a:blip r:embed="rId3">
            <a:alphaModFix/>
          </a:blip>
          <a:stretch>
            <a:fillRect/>
          </a:stretch>
        </p:blipFill>
        <p:spPr>
          <a:xfrm>
            <a:off x="7448573" y="68100"/>
            <a:ext cx="1650803" cy="386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239550" y="454200"/>
            <a:ext cx="4092900" cy="90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1600">
              <a:latin typeface="Verdana"/>
              <a:ea typeface="Verdana"/>
              <a:cs typeface="Verdana"/>
              <a:sym typeface="Verdana"/>
            </a:endParaRPr>
          </a:p>
          <a:p>
            <a:pPr marL="0" lvl="0" indent="0" algn="ctr" rtl="0">
              <a:spcBef>
                <a:spcPts val="0"/>
              </a:spcBef>
              <a:spcAft>
                <a:spcPts val="0"/>
              </a:spcAft>
              <a:buNone/>
            </a:pPr>
            <a:endParaRPr sz="800">
              <a:latin typeface="Comfortaa"/>
              <a:ea typeface="Comfortaa"/>
              <a:cs typeface="Comfortaa"/>
              <a:sym typeface="Comfortaa"/>
            </a:endParaRPr>
          </a:p>
          <a:p>
            <a:pPr marL="0" lvl="0" indent="0" algn="ctr" rtl="0">
              <a:spcBef>
                <a:spcPts val="0"/>
              </a:spcBef>
              <a:spcAft>
                <a:spcPts val="0"/>
              </a:spcAft>
              <a:buNone/>
            </a:pPr>
            <a:r>
              <a:rPr lang="en" sz="4500" b="1">
                <a:solidFill>
                  <a:srgbClr val="0097A7"/>
                </a:solidFill>
                <a:latin typeface="Amatic SC"/>
                <a:ea typeface="Amatic SC"/>
                <a:cs typeface="Amatic SC"/>
                <a:sym typeface="Amatic SC"/>
              </a:rPr>
              <a:t>Quick Feet</a:t>
            </a:r>
            <a:endParaRPr sz="3200">
              <a:latin typeface="Comfortaa"/>
              <a:ea typeface="Comfortaa"/>
              <a:cs typeface="Comfortaa"/>
              <a:sym typeface="Comfortaa"/>
            </a:endParaRPr>
          </a:p>
        </p:txBody>
      </p:sp>
      <p:sp>
        <p:nvSpPr>
          <p:cNvPr id="103" name="Google Shape;103;p16"/>
          <p:cNvSpPr txBox="1">
            <a:spLocks noGrp="1"/>
          </p:cNvSpPr>
          <p:nvPr>
            <p:ph type="subTitle" idx="1"/>
          </p:nvPr>
        </p:nvSpPr>
        <p:spPr>
          <a:xfrm>
            <a:off x="4647000" y="402225"/>
            <a:ext cx="4497000" cy="40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u="sng" dirty="0">
                <a:solidFill>
                  <a:srgbClr val="000000"/>
                </a:solidFill>
                <a:latin typeface="Comfortaa"/>
                <a:ea typeface="Comfortaa"/>
                <a:cs typeface="Comfortaa"/>
                <a:sym typeface="Comfortaa"/>
              </a:rPr>
              <a:t>Activity Overview:</a:t>
            </a:r>
            <a:r>
              <a:rPr lang="en" sz="1200" dirty="0">
                <a:solidFill>
                  <a:srgbClr val="000000"/>
                </a:solidFill>
                <a:latin typeface="Comfortaa"/>
                <a:ea typeface="Comfortaa"/>
                <a:cs typeface="Comfortaa"/>
                <a:sym typeface="Comfortaa"/>
              </a:rPr>
              <a:t> Students will work in synchronous and asynchronous ways and explore different methods of communication while exercising.</a:t>
            </a:r>
            <a:endParaRPr sz="1200" dirty="0">
              <a:solidFill>
                <a:srgbClr val="000000"/>
              </a:solidFill>
              <a:latin typeface="Comfortaa"/>
              <a:ea typeface="Comfortaa"/>
              <a:cs typeface="Comfortaa"/>
              <a:sym typeface="Comfortaa"/>
            </a:endParaRPr>
          </a:p>
          <a:p>
            <a:pPr marL="0" lvl="0" indent="0" algn="l" rtl="0">
              <a:spcBef>
                <a:spcPts val="0"/>
              </a:spcBef>
              <a:spcAft>
                <a:spcPts val="0"/>
              </a:spcAft>
              <a:buNone/>
            </a:pPr>
            <a:endParaRPr sz="1200" dirty="0">
              <a:solidFill>
                <a:srgbClr val="000000"/>
              </a:solidFill>
              <a:latin typeface="Comfortaa"/>
              <a:ea typeface="Comfortaa"/>
              <a:cs typeface="Comfortaa"/>
              <a:sym typeface="Comfortaa"/>
            </a:endParaRPr>
          </a:p>
          <a:p>
            <a:pPr marL="0" lvl="0" indent="0" algn="l" rtl="0">
              <a:spcBef>
                <a:spcPts val="0"/>
              </a:spcBef>
              <a:spcAft>
                <a:spcPts val="0"/>
              </a:spcAft>
              <a:buNone/>
            </a:pPr>
            <a:r>
              <a:rPr lang="en" sz="1400" b="1" u="sng" dirty="0">
                <a:solidFill>
                  <a:srgbClr val="000000"/>
                </a:solidFill>
                <a:latin typeface="Comfortaa"/>
                <a:ea typeface="Comfortaa"/>
                <a:cs typeface="Comfortaa"/>
                <a:sym typeface="Comfortaa"/>
              </a:rPr>
              <a:t>Warm Up:</a:t>
            </a:r>
            <a:r>
              <a:rPr lang="en" sz="1400" dirty="0">
                <a:solidFill>
                  <a:srgbClr val="000000"/>
                </a:solidFill>
                <a:latin typeface="Comfortaa"/>
                <a:ea typeface="Comfortaa"/>
                <a:cs typeface="Comfortaa"/>
                <a:sym typeface="Comfortaa"/>
              </a:rPr>
              <a:t> </a:t>
            </a:r>
            <a:r>
              <a:rPr lang="en" sz="1200" dirty="0">
                <a:solidFill>
                  <a:srgbClr val="000000"/>
                </a:solidFill>
                <a:latin typeface="Comfortaa"/>
                <a:ea typeface="Comfortaa"/>
                <a:cs typeface="Comfortaa"/>
                <a:sym typeface="Comfortaa"/>
              </a:rPr>
              <a:t>Students take turns commanding their partner to do an exercise with them in coded messages verbally. The follower must react to their commands.</a:t>
            </a:r>
            <a:endParaRPr sz="1200" dirty="0">
              <a:solidFill>
                <a:srgbClr val="000000"/>
              </a:solidFill>
              <a:latin typeface="Comfortaa"/>
              <a:ea typeface="Comfortaa"/>
              <a:cs typeface="Comfortaa"/>
              <a:sym typeface="Comfortaa"/>
            </a:endParaRPr>
          </a:p>
          <a:p>
            <a:pPr marL="0" lvl="0" indent="0" algn="l" rtl="0">
              <a:spcBef>
                <a:spcPts val="0"/>
              </a:spcBef>
              <a:spcAft>
                <a:spcPts val="0"/>
              </a:spcAft>
              <a:buNone/>
            </a:pPr>
            <a:endParaRPr sz="1200" dirty="0">
              <a:solidFill>
                <a:srgbClr val="000000"/>
              </a:solidFill>
              <a:latin typeface="Comfortaa"/>
              <a:ea typeface="Comfortaa"/>
              <a:cs typeface="Comfortaa"/>
              <a:sym typeface="Comfortaa"/>
            </a:endParaRPr>
          </a:p>
          <a:p>
            <a:pPr marL="0" lvl="0" indent="0" algn="l" rtl="0">
              <a:spcBef>
                <a:spcPts val="0"/>
              </a:spcBef>
              <a:spcAft>
                <a:spcPts val="0"/>
              </a:spcAft>
              <a:buNone/>
            </a:pPr>
            <a:r>
              <a:rPr lang="en" sz="1400" b="1" u="sng" dirty="0">
                <a:solidFill>
                  <a:srgbClr val="000000"/>
                </a:solidFill>
                <a:latin typeface="Comfortaa"/>
                <a:ea typeface="Comfortaa"/>
                <a:cs typeface="Comfortaa"/>
                <a:sym typeface="Comfortaa"/>
              </a:rPr>
              <a:t>Main Activity:</a:t>
            </a:r>
            <a:r>
              <a:rPr lang="en" sz="1400" dirty="0">
                <a:solidFill>
                  <a:srgbClr val="000000"/>
                </a:solidFill>
                <a:latin typeface="Comfortaa"/>
                <a:ea typeface="Comfortaa"/>
                <a:cs typeface="Comfortaa"/>
                <a:sym typeface="Comfortaa"/>
              </a:rPr>
              <a:t> </a:t>
            </a:r>
            <a:r>
              <a:rPr lang="en" sz="1200" dirty="0">
                <a:solidFill>
                  <a:schemeClr val="dk1"/>
                </a:solidFill>
                <a:latin typeface="Comfortaa"/>
                <a:ea typeface="Comfortaa"/>
                <a:cs typeface="Comfortaa"/>
                <a:sym typeface="Comfortaa"/>
              </a:rPr>
              <a:t>Students perform the same activity with the constraint that it must be done in silence. For an added challenge, students play opposites where the pair must perform the opposite exercise to which the leader commands (i.e., “hit the deck” = “reach for the sky”).</a:t>
            </a:r>
            <a:endParaRPr sz="1200" dirty="0">
              <a:solidFill>
                <a:schemeClr val="dk1"/>
              </a:solidFill>
              <a:latin typeface="Comfortaa"/>
              <a:ea typeface="Comfortaa"/>
              <a:cs typeface="Comfortaa"/>
              <a:sym typeface="Comfortaa"/>
            </a:endParaRPr>
          </a:p>
          <a:p>
            <a:pPr marL="0" lvl="0" indent="0" algn="l" rtl="0">
              <a:spcBef>
                <a:spcPts val="0"/>
              </a:spcBef>
              <a:spcAft>
                <a:spcPts val="0"/>
              </a:spcAft>
              <a:buNone/>
            </a:pPr>
            <a:endParaRPr sz="1200" dirty="0">
              <a:solidFill>
                <a:schemeClr val="dk1"/>
              </a:solidFill>
              <a:latin typeface="Comfortaa"/>
              <a:ea typeface="Comfortaa"/>
              <a:cs typeface="Comfortaa"/>
              <a:sym typeface="Comfortaa"/>
            </a:endParaRPr>
          </a:p>
          <a:p>
            <a:pPr marL="0" lvl="0" indent="0" algn="l" rtl="0">
              <a:spcBef>
                <a:spcPts val="0"/>
              </a:spcBef>
              <a:spcAft>
                <a:spcPts val="0"/>
              </a:spcAft>
              <a:buNone/>
            </a:pPr>
            <a:r>
              <a:rPr lang="en" sz="1400" b="1" u="sng" dirty="0">
                <a:solidFill>
                  <a:srgbClr val="000000"/>
                </a:solidFill>
                <a:latin typeface="Comfortaa"/>
                <a:ea typeface="Comfortaa"/>
                <a:cs typeface="Comfortaa"/>
                <a:sym typeface="Comfortaa"/>
              </a:rPr>
              <a:t>Cool Down:</a:t>
            </a:r>
            <a:r>
              <a:rPr lang="en" sz="1200" dirty="0">
                <a:solidFill>
                  <a:srgbClr val="000000"/>
                </a:solidFill>
                <a:latin typeface="Comfortaa"/>
                <a:ea typeface="Comfortaa"/>
                <a:cs typeface="Comfortaa"/>
                <a:sym typeface="Comfortaa"/>
              </a:rPr>
              <a:t> In pairs, students take turns leading each other through various static stretches while maintaining synchronous connection. </a:t>
            </a:r>
            <a:endParaRPr sz="1200" dirty="0">
              <a:solidFill>
                <a:srgbClr val="000000"/>
              </a:solidFill>
              <a:latin typeface="Comfortaa"/>
              <a:ea typeface="Comfortaa"/>
              <a:cs typeface="Comfortaa"/>
              <a:sym typeface="Comfortaa"/>
            </a:endParaRPr>
          </a:p>
          <a:p>
            <a:pPr marL="0" lvl="0" indent="0" algn="l" rtl="0">
              <a:spcBef>
                <a:spcPts val="0"/>
              </a:spcBef>
              <a:spcAft>
                <a:spcPts val="0"/>
              </a:spcAft>
              <a:buNone/>
            </a:pPr>
            <a:endParaRPr sz="1200" dirty="0">
              <a:solidFill>
                <a:srgbClr val="000000"/>
              </a:solidFill>
              <a:latin typeface="Comfortaa"/>
              <a:ea typeface="Comfortaa"/>
              <a:cs typeface="Comfortaa"/>
              <a:sym typeface="Comfortaa"/>
            </a:endParaRPr>
          </a:p>
          <a:p>
            <a:pPr marL="0" lvl="0" indent="0" algn="l" rtl="0">
              <a:spcBef>
                <a:spcPts val="0"/>
              </a:spcBef>
              <a:spcAft>
                <a:spcPts val="0"/>
              </a:spcAft>
              <a:buNone/>
            </a:pPr>
            <a:r>
              <a:rPr lang="en" sz="1200" dirty="0">
                <a:solidFill>
                  <a:srgbClr val="000000"/>
                </a:solidFill>
                <a:latin typeface="Comfortaa"/>
                <a:ea typeface="Comfortaa"/>
                <a:cs typeface="Comfortaa"/>
                <a:sym typeface="Comfortaa"/>
              </a:rPr>
              <a:t>WATCH THIS ON 	           </a:t>
            </a:r>
            <a:r>
              <a:rPr lang="en" sz="1200" u="sng" dirty="0">
                <a:solidFill>
                  <a:schemeClr val="hlink"/>
                </a:solidFill>
                <a:latin typeface="Comfortaa"/>
                <a:ea typeface="Comfortaa"/>
                <a:cs typeface="Comfortaa"/>
                <a:sym typeface="Comfortaa"/>
                <a:hlinkClick r:id="rId3"/>
              </a:rPr>
              <a:t>(CLICK HERE)</a:t>
            </a:r>
            <a:endParaRPr sz="1200" dirty="0">
              <a:solidFill>
                <a:srgbClr val="000000"/>
              </a:solidFill>
              <a:latin typeface="Comfortaa"/>
              <a:ea typeface="Comfortaa"/>
              <a:cs typeface="Comfortaa"/>
              <a:sym typeface="Comfortaa"/>
            </a:endParaRPr>
          </a:p>
          <a:p>
            <a:pPr marL="0" lvl="0" indent="0" algn="l" rtl="0">
              <a:spcBef>
                <a:spcPts val="0"/>
              </a:spcBef>
              <a:spcAft>
                <a:spcPts val="0"/>
              </a:spcAft>
              <a:buNone/>
            </a:pPr>
            <a:endParaRPr sz="1200" dirty="0">
              <a:solidFill>
                <a:srgbClr val="000000"/>
              </a:solidFill>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r>
              <a:rPr lang="en" sz="1000" dirty="0">
                <a:solidFill>
                  <a:schemeClr val="dk1"/>
                </a:solidFill>
                <a:latin typeface="Comfortaa"/>
                <a:ea typeface="Comfortaa"/>
                <a:cs typeface="Comfortaa"/>
                <a:sym typeface="Comfortaa"/>
              </a:rPr>
              <a:t>We support teachers at home. For more information on this InterActivity see pgs. 72-74 of the </a:t>
            </a:r>
            <a:r>
              <a:rPr lang="en" sz="1000" dirty="0">
                <a:solidFill>
                  <a:srgbClr val="1155CC"/>
                </a:solidFill>
                <a:latin typeface="Comfortaa"/>
                <a:ea typeface="Comfortaa"/>
                <a:cs typeface="Comfortaa"/>
                <a:sym typeface="Comfortaa"/>
              </a:rPr>
              <a:t>IA4L Building a Virtual Community At-Home Resource.</a:t>
            </a:r>
            <a:endParaRPr sz="1200" dirty="0">
              <a:solidFill>
                <a:srgbClr val="000000"/>
              </a:solidFill>
              <a:latin typeface="Comfortaa"/>
              <a:ea typeface="Comfortaa"/>
              <a:cs typeface="Comfortaa"/>
              <a:sym typeface="Comfortaa"/>
            </a:endParaRPr>
          </a:p>
          <a:p>
            <a:pPr marL="0" lvl="0" indent="0" algn="l" rtl="0">
              <a:spcBef>
                <a:spcPts val="0"/>
              </a:spcBef>
              <a:spcAft>
                <a:spcPts val="0"/>
              </a:spcAft>
              <a:buNone/>
            </a:pPr>
            <a:endParaRPr sz="1200" dirty="0">
              <a:latin typeface="Comfortaa"/>
              <a:ea typeface="Comfortaa"/>
              <a:cs typeface="Comfortaa"/>
              <a:sym typeface="Comfortaa"/>
            </a:endParaRPr>
          </a:p>
          <a:p>
            <a:pPr marL="0" lvl="0" indent="0" algn="l" rtl="0">
              <a:spcBef>
                <a:spcPts val="0"/>
              </a:spcBef>
              <a:spcAft>
                <a:spcPts val="0"/>
              </a:spcAft>
              <a:buNone/>
            </a:pPr>
            <a:endParaRPr sz="1200" dirty="0">
              <a:latin typeface="Comfortaa"/>
              <a:ea typeface="Comfortaa"/>
              <a:cs typeface="Comfortaa"/>
              <a:sym typeface="Comfortaa"/>
            </a:endParaRPr>
          </a:p>
        </p:txBody>
      </p:sp>
      <p:pic>
        <p:nvPicPr>
          <p:cNvPr id="104" name="Google Shape;104;p16"/>
          <p:cNvPicPr preferRelativeResize="0"/>
          <p:nvPr/>
        </p:nvPicPr>
        <p:blipFill>
          <a:blip r:embed="rId4">
            <a:alphaModFix/>
          </a:blip>
          <a:stretch>
            <a:fillRect/>
          </a:stretch>
        </p:blipFill>
        <p:spPr>
          <a:xfrm>
            <a:off x="7448573" y="68100"/>
            <a:ext cx="1650803" cy="386100"/>
          </a:xfrm>
          <a:prstGeom prst="rect">
            <a:avLst/>
          </a:prstGeom>
          <a:noFill/>
          <a:ln>
            <a:noFill/>
          </a:ln>
        </p:spPr>
      </p:pic>
      <p:pic>
        <p:nvPicPr>
          <p:cNvPr id="105" name="Google Shape;105;p16"/>
          <p:cNvPicPr preferRelativeResize="0"/>
          <p:nvPr/>
        </p:nvPicPr>
        <p:blipFill>
          <a:blip r:embed="rId5">
            <a:alphaModFix/>
          </a:blip>
          <a:stretch>
            <a:fillRect/>
          </a:stretch>
        </p:blipFill>
        <p:spPr>
          <a:xfrm>
            <a:off x="6146250" y="4143825"/>
            <a:ext cx="805475" cy="338550"/>
          </a:xfrm>
          <a:prstGeom prst="rect">
            <a:avLst/>
          </a:prstGeom>
          <a:noFill/>
          <a:ln>
            <a:noFill/>
          </a:ln>
        </p:spPr>
      </p:pic>
      <p:pic>
        <p:nvPicPr>
          <p:cNvPr id="106" name="Google Shape;106;p16"/>
          <p:cNvPicPr preferRelativeResize="0"/>
          <p:nvPr/>
        </p:nvPicPr>
        <p:blipFill>
          <a:blip r:embed="rId6">
            <a:alphaModFix/>
          </a:blip>
          <a:stretch>
            <a:fillRect/>
          </a:stretch>
        </p:blipFill>
        <p:spPr>
          <a:xfrm>
            <a:off x="2445975" y="1593650"/>
            <a:ext cx="1333408" cy="1956200"/>
          </a:xfrm>
          <a:prstGeom prst="rect">
            <a:avLst/>
          </a:prstGeom>
          <a:noFill/>
          <a:ln>
            <a:noFill/>
          </a:ln>
        </p:spPr>
      </p:pic>
      <p:pic>
        <p:nvPicPr>
          <p:cNvPr id="107" name="Google Shape;107;p16"/>
          <p:cNvPicPr preferRelativeResize="0"/>
          <p:nvPr/>
        </p:nvPicPr>
        <p:blipFill>
          <a:blip r:embed="rId7">
            <a:alphaModFix/>
          </a:blip>
          <a:stretch>
            <a:fillRect/>
          </a:stretch>
        </p:blipFill>
        <p:spPr>
          <a:xfrm>
            <a:off x="627625" y="2402625"/>
            <a:ext cx="1818349" cy="1811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a:off x="239550" y="454200"/>
            <a:ext cx="4092900" cy="87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1600">
              <a:latin typeface="Verdana"/>
              <a:ea typeface="Verdana"/>
              <a:cs typeface="Verdana"/>
              <a:sym typeface="Verdana"/>
            </a:endParaRPr>
          </a:p>
          <a:p>
            <a:pPr marL="0" lvl="0" indent="0" algn="ctr" rtl="0">
              <a:spcBef>
                <a:spcPts val="0"/>
              </a:spcBef>
              <a:spcAft>
                <a:spcPts val="0"/>
              </a:spcAft>
              <a:buNone/>
            </a:pPr>
            <a:endParaRPr sz="800">
              <a:latin typeface="Comfortaa"/>
              <a:ea typeface="Comfortaa"/>
              <a:cs typeface="Comfortaa"/>
              <a:sym typeface="Comfortaa"/>
            </a:endParaRPr>
          </a:p>
          <a:p>
            <a:pPr marL="0" lvl="0" indent="0" algn="ctr" rtl="0">
              <a:spcBef>
                <a:spcPts val="0"/>
              </a:spcBef>
              <a:spcAft>
                <a:spcPts val="0"/>
              </a:spcAft>
              <a:buNone/>
            </a:pPr>
            <a:r>
              <a:rPr lang="en" sz="4500" b="1">
                <a:solidFill>
                  <a:srgbClr val="0097A7"/>
                </a:solidFill>
                <a:latin typeface="Amatic SC"/>
                <a:ea typeface="Amatic SC"/>
                <a:cs typeface="Amatic SC"/>
                <a:sym typeface="Amatic SC"/>
              </a:rPr>
              <a:t>Quick Feet</a:t>
            </a:r>
            <a:endParaRPr sz="3200">
              <a:latin typeface="Comfortaa"/>
              <a:ea typeface="Comfortaa"/>
              <a:cs typeface="Comfortaa"/>
              <a:sym typeface="Comfortaa"/>
            </a:endParaRPr>
          </a:p>
        </p:txBody>
      </p:sp>
      <p:sp>
        <p:nvSpPr>
          <p:cNvPr id="113" name="Google Shape;113;p17"/>
          <p:cNvSpPr txBox="1"/>
          <p:nvPr/>
        </p:nvSpPr>
        <p:spPr>
          <a:xfrm>
            <a:off x="5603700" y="65900"/>
            <a:ext cx="2543700" cy="45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chemeClr val="dk1"/>
                </a:solidFill>
                <a:latin typeface="Comfortaa"/>
                <a:ea typeface="Comfortaa"/>
                <a:cs typeface="Comfortaa"/>
                <a:sym typeface="Comfortaa"/>
              </a:rPr>
              <a:t>Main Activity: Quick Feet</a:t>
            </a:r>
            <a:endParaRPr/>
          </a:p>
        </p:txBody>
      </p:sp>
      <p:pic>
        <p:nvPicPr>
          <p:cNvPr id="114" name="Google Shape;114;p17" title="Quick Feet Video.mp4">
            <a:hlinkClick r:id="rId3"/>
          </p:cNvPr>
          <p:cNvPicPr preferRelativeResize="0"/>
          <p:nvPr/>
        </p:nvPicPr>
        <p:blipFill>
          <a:blip r:embed="rId4">
            <a:alphaModFix/>
          </a:blip>
          <a:stretch>
            <a:fillRect/>
          </a:stretch>
        </p:blipFill>
        <p:spPr>
          <a:xfrm>
            <a:off x="377475" y="1633375"/>
            <a:ext cx="3817051" cy="2147099"/>
          </a:xfrm>
          <a:prstGeom prst="rect">
            <a:avLst/>
          </a:prstGeom>
          <a:noFill/>
          <a:ln>
            <a:noFill/>
          </a:ln>
        </p:spPr>
      </p:pic>
      <p:pic>
        <p:nvPicPr>
          <p:cNvPr id="115" name="Google Shape;115;p17"/>
          <p:cNvPicPr preferRelativeResize="0"/>
          <p:nvPr/>
        </p:nvPicPr>
        <p:blipFill>
          <a:blip r:embed="rId5">
            <a:alphaModFix/>
          </a:blip>
          <a:stretch>
            <a:fillRect/>
          </a:stretch>
        </p:blipFill>
        <p:spPr>
          <a:xfrm>
            <a:off x="4687488" y="3440628"/>
            <a:ext cx="2097899" cy="1175980"/>
          </a:xfrm>
          <a:prstGeom prst="rect">
            <a:avLst/>
          </a:prstGeom>
          <a:noFill/>
          <a:ln>
            <a:noFill/>
          </a:ln>
        </p:spPr>
      </p:pic>
      <p:pic>
        <p:nvPicPr>
          <p:cNvPr id="116" name="Google Shape;116;p17"/>
          <p:cNvPicPr preferRelativeResize="0"/>
          <p:nvPr/>
        </p:nvPicPr>
        <p:blipFill>
          <a:blip r:embed="rId6">
            <a:alphaModFix/>
          </a:blip>
          <a:stretch>
            <a:fillRect/>
          </a:stretch>
        </p:blipFill>
        <p:spPr>
          <a:xfrm>
            <a:off x="6965713" y="526878"/>
            <a:ext cx="2097898" cy="1179172"/>
          </a:xfrm>
          <a:prstGeom prst="rect">
            <a:avLst/>
          </a:prstGeom>
          <a:noFill/>
          <a:ln>
            <a:noFill/>
          </a:ln>
        </p:spPr>
      </p:pic>
      <p:pic>
        <p:nvPicPr>
          <p:cNvPr id="117" name="Google Shape;117;p17"/>
          <p:cNvPicPr preferRelativeResize="0"/>
          <p:nvPr/>
        </p:nvPicPr>
        <p:blipFill>
          <a:blip r:embed="rId7">
            <a:alphaModFix/>
          </a:blip>
          <a:stretch>
            <a:fillRect/>
          </a:stretch>
        </p:blipFill>
        <p:spPr>
          <a:xfrm>
            <a:off x="6965713" y="1986999"/>
            <a:ext cx="2097899" cy="1174671"/>
          </a:xfrm>
          <a:prstGeom prst="rect">
            <a:avLst/>
          </a:prstGeom>
          <a:noFill/>
          <a:ln>
            <a:noFill/>
          </a:ln>
        </p:spPr>
      </p:pic>
      <p:pic>
        <p:nvPicPr>
          <p:cNvPr id="118" name="Google Shape;118;p17"/>
          <p:cNvPicPr preferRelativeResize="0"/>
          <p:nvPr/>
        </p:nvPicPr>
        <p:blipFill>
          <a:blip r:embed="rId8">
            <a:alphaModFix/>
          </a:blip>
          <a:stretch>
            <a:fillRect/>
          </a:stretch>
        </p:blipFill>
        <p:spPr>
          <a:xfrm>
            <a:off x="6962388" y="3509989"/>
            <a:ext cx="2097899" cy="1172045"/>
          </a:xfrm>
          <a:prstGeom prst="rect">
            <a:avLst/>
          </a:prstGeom>
          <a:noFill/>
          <a:ln>
            <a:noFill/>
          </a:ln>
        </p:spPr>
      </p:pic>
      <p:sp>
        <p:nvSpPr>
          <p:cNvPr id="119" name="Google Shape;119;p17"/>
          <p:cNvSpPr txBox="1"/>
          <p:nvPr/>
        </p:nvSpPr>
        <p:spPr>
          <a:xfrm>
            <a:off x="4827450" y="1685675"/>
            <a:ext cx="1972200" cy="45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Comfortaa"/>
                <a:ea typeface="Comfortaa"/>
                <a:cs typeface="Comfortaa"/>
                <a:sym typeface="Comfortaa"/>
              </a:rPr>
              <a:t>Walk the Plank: Plank</a:t>
            </a:r>
            <a:endParaRPr sz="1200"/>
          </a:p>
        </p:txBody>
      </p:sp>
      <p:sp>
        <p:nvSpPr>
          <p:cNvPr id="120" name="Google Shape;120;p17"/>
          <p:cNvSpPr txBox="1"/>
          <p:nvPr/>
        </p:nvSpPr>
        <p:spPr>
          <a:xfrm>
            <a:off x="4827447" y="3091763"/>
            <a:ext cx="1818000" cy="45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Comfortaa"/>
                <a:ea typeface="Comfortaa"/>
                <a:cs typeface="Comfortaa"/>
                <a:sym typeface="Comfortaa"/>
              </a:rPr>
              <a:t>Hit the Deck: Burpee</a:t>
            </a:r>
            <a:endParaRPr sz="1200"/>
          </a:p>
        </p:txBody>
      </p:sp>
      <p:sp>
        <p:nvSpPr>
          <p:cNvPr id="121" name="Google Shape;121;p17"/>
          <p:cNvSpPr txBox="1"/>
          <p:nvPr/>
        </p:nvSpPr>
        <p:spPr>
          <a:xfrm>
            <a:off x="4687500" y="4622000"/>
            <a:ext cx="2259000" cy="32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Comfortaa"/>
                <a:ea typeface="Comfortaa"/>
                <a:cs typeface="Comfortaa"/>
                <a:sym typeface="Comfortaa"/>
              </a:rPr>
              <a:t>Reach for the Sky: Jump</a:t>
            </a:r>
            <a:endParaRPr sz="1200"/>
          </a:p>
        </p:txBody>
      </p:sp>
      <p:sp>
        <p:nvSpPr>
          <p:cNvPr id="122" name="Google Shape;122;p17"/>
          <p:cNvSpPr txBox="1"/>
          <p:nvPr/>
        </p:nvSpPr>
        <p:spPr>
          <a:xfrm>
            <a:off x="6965725" y="1685675"/>
            <a:ext cx="2259000" cy="32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Comfortaa"/>
                <a:ea typeface="Comfortaa"/>
                <a:cs typeface="Comfortaa"/>
                <a:sym typeface="Comfortaa"/>
              </a:rPr>
              <a:t>Stormy Sea: Flutter kicks</a:t>
            </a:r>
            <a:endParaRPr sz="1200"/>
          </a:p>
        </p:txBody>
      </p:sp>
      <p:sp>
        <p:nvSpPr>
          <p:cNvPr id="123" name="Google Shape;123;p17"/>
          <p:cNvSpPr txBox="1"/>
          <p:nvPr/>
        </p:nvSpPr>
        <p:spPr>
          <a:xfrm>
            <a:off x="6799513" y="3053688"/>
            <a:ext cx="2430300" cy="45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Comfortaa"/>
                <a:ea typeface="Comfortaa"/>
                <a:cs typeface="Comfortaa"/>
                <a:sym typeface="Comfortaa"/>
              </a:rPr>
              <a:t>Person Overboard: Cartwheel</a:t>
            </a:r>
            <a:endParaRPr sz="1200"/>
          </a:p>
        </p:txBody>
      </p:sp>
      <p:sp>
        <p:nvSpPr>
          <p:cNvPr id="124" name="Google Shape;124;p17"/>
          <p:cNvSpPr txBox="1"/>
          <p:nvPr/>
        </p:nvSpPr>
        <p:spPr>
          <a:xfrm>
            <a:off x="6739489" y="4622025"/>
            <a:ext cx="2543700" cy="45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Comfortaa"/>
                <a:ea typeface="Comfortaa"/>
                <a:cs typeface="Comfortaa"/>
                <a:sym typeface="Comfortaa"/>
              </a:rPr>
              <a:t>Put Out the Fire: Get down and roll</a:t>
            </a:r>
            <a:endParaRPr sz="1200"/>
          </a:p>
        </p:txBody>
      </p:sp>
      <p:pic>
        <p:nvPicPr>
          <p:cNvPr id="125" name="Google Shape;125;p17"/>
          <p:cNvPicPr preferRelativeResize="0"/>
          <p:nvPr/>
        </p:nvPicPr>
        <p:blipFill>
          <a:blip r:embed="rId9">
            <a:alphaModFix/>
          </a:blip>
          <a:stretch>
            <a:fillRect/>
          </a:stretch>
        </p:blipFill>
        <p:spPr>
          <a:xfrm>
            <a:off x="4687488" y="527875"/>
            <a:ext cx="2097900" cy="1178183"/>
          </a:xfrm>
          <a:prstGeom prst="rect">
            <a:avLst/>
          </a:prstGeom>
          <a:noFill/>
          <a:ln>
            <a:noFill/>
          </a:ln>
        </p:spPr>
      </p:pic>
      <p:pic>
        <p:nvPicPr>
          <p:cNvPr id="126" name="Google Shape;126;p17"/>
          <p:cNvPicPr preferRelativeResize="0"/>
          <p:nvPr/>
        </p:nvPicPr>
        <p:blipFill>
          <a:blip r:embed="rId10">
            <a:alphaModFix/>
          </a:blip>
          <a:stretch>
            <a:fillRect/>
          </a:stretch>
        </p:blipFill>
        <p:spPr>
          <a:xfrm>
            <a:off x="4687500" y="1985374"/>
            <a:ext cx="2097875" cy="1175951"/>
          </a:xfrm>
          <a:prstGeom prst="rect">
            <a:avLst/>
          </a:prstGeom>
          <a:noFill/>
          <a:ln>
            <a:noFill/>
          </a:ln>
        </p:spPr>
      </p:pic>
      <p:sp>
        <p:nvSpPr>
          <p:cNvPr id="127" name="Google Shape;127;p17"/>
          <p:cNvSpPr txBox="1"/>
          <p:nvPr/>
        </p:nvSpPr>
        <p:spPr>
          <a:xfrm rot="-1044311">
            <a:off x="513214" y="3665786"/>
            <a:ext cx="1683900" cy="116545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CC0000"/>
                </a:solidFill>
                <a:latin typeface="Caveat"/>
                <a:ea typeface="Caveat"/>
                <a:cs typeface="Caveat"/>
                <a:sym typeface="Caveat"/>
              </a:rPr>
              <a:t>Video demo: click here!</a:t>
            </a:r>
            <a:endParaRPr sz="2400" b="1">
              <a:solidFill>
                <a:srgbClr val="CC0000"/>
              </a:solidFill>
              <a:latin typeface="Caveat"/>
              <a:ea typeface="Caveat"/>
              <a:cs typeface="Caveat"/>
              <a:sym typeface="Caveat"/>
            </a:endParaRPr>
          </a:p>
        </p:txBody>
      </p:sp>
      <p:sp>
        <p:nvSpPr>
          <p:cNvPr id="128" name="Google Shape;128;p17"/>
          <p:cNvSpPr/>
          <p:nvPr/>
        </p:nvSpPr>
        <p:spPr>
          <a:xfrm rot="-7624265">
            <a:off x="2020328" y="3521844"/>
            <a:ext cx="615124" cy="1518613"/>
          </a:xfrm>
          <a:prstGeom prst="curvedRightArrow">
            <a:avLst>
              <a:gd name="adj1" fmla="val 16336"/>
              <a:gd name="adj2" fmla="val 50426"/>
              <a:gd name="adj3" fmla="val 24869"/>
            </a:avLst>
          </a:prstGeom>
          <a:solidFill>
            <a:srgbClr val="CC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8"/>
          <p:cNvSpPr txBox="1">
            <a:spLocks noGrp="1"/>
          </p:cNvSpPr>
          <p:nvPr>
            <p:ph type="title"/>
          </p:nvPr>
        </p:nvSpPr>
        <p:spPr>
          <a:xfrm>
            <a:off x="239550" y="454200"/>
            <a:ext cx="4092900" cy="87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1600">
              <a:latin typeface="Verdana"/>
              <a:ea typeface="Verdana"/>
              <a:cs typeface="Verdana"/>
              <a:sym typeface="Verdana"/>
            </a:endParaRPr>
          </a:p>
          <a:p>
            <a:pPr marL="0" lvl="0" indent="0" algn="ctr" rtl="0">
              <a:spcBef>
                <a:spcPts val="0"/>
              </a:spcBef>
              <a:spcAft>
                <a:spcPts val="0"/>
              </a:spcAft>
              <a:buNone/>
            </a:pPr>
            <a:endParaRPr sz="800">
              <a:latin typeface="Comfortaa"/>
              <a:ea typeface="Comfortaa"/>
              <a:cs typeface="Comfortaa"/>
              <a:sym typeface="Comfortaa"/>
            </a:endParaRPr>
          </a:p>
          <a:p>
            <a:pPr marL="0" lvl="0" indent="0" algn="ctr" rtl="0">
              <a:spcBef>
                <a:spcPts val="0"/>
              </a:spcBef>
              <a:spcAft>
                <a:spcPts val="0"/>
              </a:spcAft>
              <a:buNone/>
            </a:pPr>
            <a:r>
              <a:rPr lang="en" sz="4500" b="1">
                <a:solidFill>
                  <a:srgbClr val="0097A7"/>
                </a:solidFill>
                <a:latin typeface="Amatic SC"/>
                <a:ea typeface="Amatic SC"/>
                <a:cs typeface="Amatic SC"/>
                <a:sym typeface="Amatic SC"/>
              </a:rPr>
              <a:t>Quick Feet</a:t>
            </a:r>
            <a:endParaRPr sz="3200">
              <a:latin typeface="Comfortaa"/>
              <a:ea typeface="Comfortaa"/>
              <a:cs typeface="Comfortaa"/>
              <a:sym typeface="Comfortaa"/>
            </a:endParaRPr>
          </a:p>
        </p:txBody>
      </p:sp>
      <p:sp>
        <p:nvSpPr>
          <p:cNvPr id="134" name="Google Shape;134;p18"/>
          <p:cNvSpPr/>
          <p:nvPr/>
        </p:nvSpPr>
        <p:spPr>
          <a:xfrm>
            <a:off x="144000" y="1535500"/>
            <a:ext cx="4284000" cy="2937000"/>
          </a:xfrm>
          <a:prstGeom prst="rect">
            <a:avLst/>
          </a:prstGeom>
          <a:solidFill>
            <a:srgbClr val="0097A7"/>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8"/>
          <p:cNvSpPr txBox="1"/>
          <p:nvPr/>
        </p:nvSpPr>
        <p:spPr>
          <a:xfrm>
            <a:off x="213750" y="1741150"/>
            <a:ext cx="4067400" cy="22560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1200"/>
              </a:spcBef>
              <a:spcAft>
                <a:spcPts val="0"/>
              </a:spcAft>
              <a:buClr>
                <a:schemeClr val="accent6"/>
              </a:buClr>
              <a:buSzPts val="1100"/>
              <a:buChar char="●"/>
            </a:pPr>
            <a:r>
              <a:rPr lang="en" sz="1100" b="1">
                <a:solidFill>
                  <a:schemeClr val="accent6"/>
                </a:solidFill>
                <a:latin typeface="Comfortaa"/>
                <a:ea typeface="Comfortaa"/>
                <a:cs typeface="Comfortaa"/>
                <a:sym typeface="Comfortaa"/>
              </a:rPr>
              <a:t>Grades K-4: </a:t>
            </a:r>
            <a:r>
              <a:rPr lang="en" sz="1100" i="1">
                <a:solidFill>
                  <a:schemeClr val="accent6"/>
                </a:solidFill>
                <a:latin typeface="Comfortaa"/>
                <a:ea typeface="Comfortaa"/>
                <a:cs typeface="Comfortaa"/>
                <a:sym typeface="Comfortaa"/>
              </a:rPr>
              <a:t>To decrease difficulty</a:t>
            </a:r>
            <a:r>
              <a:rPr lang="en" sz="1100">
                <a:solidFill>
                  <a:schemeClr val="accent6"/>
                </a:solidFill>
                <a:latin typeface="Comfortaa"/>
                <a:ea typeface="Comfortaa"/>
                <a:cs typeface="Comfortaa"/>
                <a:sym typeface="Comfortaa"/>
              </a:rPr>
              <a:t> have students perform as a class with the teacher. Students can take turns calling out one command at a time.</a:t>
            </a:r>
            <a:endParaRPr sz="1100">
              <a:solidFill>
                <a:schemeClr val="accent6"/>
              </a:solidFill>
              <a:latin typeface="Comfortaa"/>
              <a:ea typeface="Comfortaa"/>
              <a:cs typeface="Comfortaa"/>
              <a:sym typeface="Comfortaa"/>
            </a:endParaRPr>
          </a:p>
          <a:p>
            <a:pPr marL="457200" lvl="0" indent="-298450" algn="l" rtl="0">
              <a:lnSpc>
                <a:spcPct val="115000"/>
              </a:lnSpc>
              <a:spcBef>
                <a:spcPts val="0"/>
              </a:spcBef>
              <a:spcAft>
                <a:spcPts val="0"/>
              </a:spcAft>
              <a:buClr>
                <a:schemeClr val="accent6"/>
              </a:buClr>
              <a:buSzPts val="1100"/>
              <a:buChar char="●"/>
            </a:pPr>
            <a:r>
              <a:rPr lang="en" sz="1100" b="1">
                <a:solidFill>
                  <a:schemeClr val="accent6"/>
                </a:solidFill>
                <a:latin typeface="Comfortaa"/>
                <a:ea typeface="Comfortaa"/>
                <a:cs typeface="Comfortaa"/>
                <a:sym typeface="Comfortaa"/>
              </a:rPr>
              <a:t>Grades 5-12: </a:t>
            </a:r>
            <a:r>
              <a:rPr lang="en" sz="1100" i="1">
                <a:solidFill>
                  <a:schemeClr val="accent6"/>
                </a:solidFill>
                <a:latin typeface="Comfortaa"/>
                <a:ea typeface="Comfortaa"/>
                <a:cs typeface="Comfortaa"/>
                <a:sym typeface="Comfortaa"/>
              </a:rPr>
              <a:t>To decrease difficulty, </a:t>
            </a:r>
            <a:r>
              <a:rPr lang="en" sz="1100">
                <a:solidFill>
                  <a:schemeClr val="accent6"/>
                </a:solidFill>
                <a:latin typeface="Comfortaa"/>
                <a:ea typeface="Comfortaa"/>
                <a:cs typeface="Comfortaa"/>
                <a:sym typeface="Comfortaa"/>
              </a:rPr>
              <a:t>call out commands slower. </a:t>
            </a:r>
            <a:r>
              <a:rPr lang="en" sz="1100" i="1">
                <a:solidFill>
                  <a:schemeClr val="accent6"/>
                </a:solidFill>
                <a:latin typeface="Comfortaa"/>
                <a:ea typeface="Comfortaa"/>
                <a:cs typeface="Comfortaa"/>
                <a:sym typeface="Comfortaa"/>
              </a:rPr>
              <a:t>To increase difficulty</a:t>
            </a:r>
            <a:r>
              <a:rPr lang="en" sz="1100">
                <a:solidFill>
                  <a:schemeClr val="accent6"/>
                </a:solidFill>
                <a:latin typeface="Comfortaa"/>
                <a:ea typeface="Comfortaa"/>
                <a:cs typeface="Comfortaa"/>
                <a:sym typeface="Comfortaa"/>
              </a:rPr>
              <a:t>, call out commands quicker, however, do not lose your partner.</a:t>
            </a:r>
            <a:endParaRPr sz="1100">
              <a:solidFill>
                <a:schemeClr val="accent6"/>
              </a:solidFill>
              <a:latin typeface="Comfortaa"/>
              <a:ea typeface="Comfortaa"/>
              <a:cs typeface="Comfortaa"/>
              <a:sym typeface="Comfortaa"/>
            </a:endParaRPr>
          </a:p>
          <a:p>
            <a:pPr marL="0" lvl="0" indent="0" algn="l" rtl="0">
              <a:lnSpc>
                <a:spcPct val="140000"/>
              </a:lnSpc>
              <a:spcBef>
                <a:spcPts val="1200"/>
              </a:spcBef>
              <a:spcAft>
                <a:spcPts val="0"/>
              </a:spcAft>
              <a:buNone/>
            </a:pPr>
            <a:r>
              <a:rPr lang="en" sz="1150" i="1">
                <a:solidFill>
                  <a:schemeClr val="accent6"/>
                </a:solidFill>
                <a:latin typeface="Comfortaa"/>
                <a:ea typeface="Comfortaa"/>
                <a:cs typeface="Comfortaa"/>
                <a:sym typeface="Comfortaa"/>
              </a:rPr>
              <a:t>For a creative adaptation: </a:t>
            </a:r>
            <a:r>
              <a:rPr lang="en" sz="1150">
                <a:solidFill>
                  <a:schemeClr val="accent6"/>
                </a:solidFill>
                <a:latin typeface="Comfortaa"/>
                <a:ea typeface="Comfortaa"/>
                <a:cs typeface="Comfortaa"/>
                <a:sym typeface="Comfortaa"/>
              </a:rPr>
              <a:t>Have students play it with "Rock, Paper, Scissors" where different symbols mean different commands.</a:t>
            </a:r>
            <a:endParaRPr sz="1100" b="1">
              <a:solidFill>
                <a:schemeClr val="accent6"/>
              </a:solidFill>
              <a:latin typeface="Comfortaa"/>
              <a:ea typeface="Comfortaa"/>
              <a:cs typeface="Comfortaa"/>
              <a:sym typeface="Comfortaa"/>
            </a:endParaRPr>
          </a:p>
          <a:p>
            <a:pPr marL="0" lvl="0" indent="0" algn="l" rtl="0">
              <a:spcBef>
                <a:spcPts val="1100"/>
              </a:spcBef>
              <a:spcAft>
                <a:spcPts val="0"/>
              </a:spcAft>
              <a:buNone/>
            </a:pPr>
            <a:endParaRPr b="1" u="sng">
              <a:solidFill>
                <a:srgbClr val="000000"/>
              </a:solidFill>
              <a:latin typeface="Comfortaa"/>
              <a:ea typeface="Comfortaa"/>
              <a:cs typeface="Comfortaa"/>
              <a:sym typeface="Comfortaa"/>
            </a:endParaRPr>
          </a:p>
        </p:txBody>
      </p:sp>
      <p:sp>
        <p:nvSpPr>
          <p:cNvPr id="136" name="Google Shape;136;p18"/>
          <p:cNvSpPr txBox="1"/>
          <p:nvPr/>
        </p:nvSpPr>
        <p:spPr>
          <a:xfrm>
            <a:off x="224800" y="1552325"/>
            <a:ext cx="3633900" cy="39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rgbClr val="EEFF41"/>
                </a:solidFill>
                <a:latin typeface="Comfortaa"/>
                <a:ea typeface="Comfortaa"/>
                <a:cs typeface="Comfortaa"/>
                <a:sym typeface="Comfortaa"/>
              </a:rPr>
              <a:t>Grade Level  Adaptations:</a:t>
            </a:r>
            <a:endParaRPr b="1" u="sng">
              <a:solidFill>
                <a:srgbClr val="EEFF41"/>
              </a:solidFill>
              <a:latin typeface="Comfortaa"/>
              <a:ea typeface="Comfortaa"/>
              <a:cs typeface="Comfortaa"/>
              <a:sym typeface="Comfortaa"/>
            </a:endParaRPr>
          </a:p>
        </p:txBody>
      </p:sp>
      <p:sp>
        <p:nvSpPr>
          <p:cNvPr id="137" name="Google Shape;137;p18"/>
          <p:cNvSpPr/>
          <p:nvPr/>
        </p:nvSpPr>
        <p:spPr>
          <a:xfrm>
            <a:off x="4780075" y="321475"/>
            <a:ext cx="4206900" cy="1350000"/>
          </a:xfrm>
          <a:prstGeom prst="rect">
            <a:avLst/>
          </a:prstGeom>
          <a:solidFill>
            <a:srgbClr val="0097A7"/>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8"/>
          <p:cNvSpPr txBox="1"/>
          <p:nvPr/>
        </p:nvSpPr>
        <p:spPr>
          <a:xfrm>
            <a:off x="4849825" y="527125"/>
            <a:ext cx="4067400" cy="11442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1200"/>
              </a:spcBef>
              <a:spcAft>
                <a:spcPts val="0"/>
              </a:spcAft>
              <a:buClr>
                <a:srgbClr val="EEFF41"/>
              </a:buClr>
              <a:buSzPts val="1100"/>
              <a:buChar char="●"/>
            </a:pPr>
            <a:r>
              <a:rPr lang="en" sz="1100">
                <a:solidFill>
                  <a:srgbClr val="EEFF41"/>
                </a:solidFill>
                <a:latin typeface="Comfortaa"/>
                <a:ea typeface="Comfortaa"/>
                <a:cs typeface="Comfortaa"/>
                <a:sym typeface="Comfortaa"/>
              </a:rPr>
              <a:t>For more inclusive adaptations see our </a:t>
            </a:r>
            <a:r>
              <a:rPr lang="en" sz="1100" b="1" i="1">
                <a:solidFill>
                  <a:srgbClr val="EEFF41"/>
                </a:solidFill>
                <a:latin typeface="Comfortaa"/>
                <a:ea typeface="Comfortaa"/>
                <a:cs typeface="Comfortaa"/>
                <a:sym typeface="Comfortaa"/>
              </a:rPr>
              <a:t>Inclusion Guide for InterActivities </a:t>
            </a:r>
            <a:r>
              <a:rPr lang="en" sz="1100">
                <a:solidFill>
                  <a:srgbClr val="EEFF41"/>
                </a:solidFill>
                <a:latin typeface="Comfortaa"/>
                <a:ea typeface="Comfortaa"/>
                <a:cs typeface="Comfortaa"/>
                <a:sym typeface="Comfortaa"/>
              </a:rPr>
              <a:t>located in the</a:t>
            </a:r>
            <a:r>
              <a:rPr lang="en" sz="1100" b="1" i="1">
                <a:solidFill>
                  <a:srgbClr val="EEFF41"/>
                </a:solidFill>
                <a:latin typeface="Comfortaa"/>
                <a:ea typeface="Comfortaa"/>
                <a:cs typeface="Comfortaa"/>
                <a:sym typeface="Comfortaa"/>
              </a:rPr>
              <a:t> InterActive for Life Building a Virtual Community Resource.</a:t>
            </a:r>
            <a:endParaRPr sz="1100" b="1" i="1">
              <a:solidFill>
                <a:srgbClr val="EEFF41"/>
              </a:solidFill>
              <a:latin typeface="Comfortaa"/>
              <a:ea typeface="Comfortaa"/>
              <a:cs typeface="Comfortaa"/>
              <a:sym typeface="Comfortaa"/>
            </a:endParaRPr>
          </a:p>
          <a:p>
            <a:pPr marL="0" lvl="0" indent="0" algn="l" rtl="0">
              <a:spcBef>
                <a:spcPts val="1200"/>
              </a:spcBef>
              <a:spcAft>
                <a:spcPts val="0"/>
              </a:spcAft>
              <a:buNone/>
            </a:pPr>
            <a:endParaRPr b="1" u="sng">
              <a:solidFill>
                <a:srgbClr val="000000"/>
              </a:solidFill>
              <a:latin typeface="Comfortaa"/>
              <a:ea typeface="Comfortaa"/>
              <a:cs typeface="Comfortaa"/>
              <a:sym typeface="Comfortaa"/>
            </a:endParaRPr>
          </a:p>
        </p:txBody>
      </p:sp>
      <p:sp>
        <p:nvSpPr>
          <p:cNvPr id="139" name="Google Shape;139;p18"/>
          <p:cNvSpPr txBox="1"/>
          <p:nvPr/>
        </p:nvSpPr>
        <p:spPr>
          <a:xfrm>
            <a:off x="4860875" y="338300"/>
            <a:ext cx="3633900" cy="39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rgbClr val="EEFF41"/>
                </a:solidFill>
                <a:latin typeface="Comfortaa"/>
                <a:ea typeface="Comfortaa"/>
                <a:cs typeface="Comfortaa"/>
                <a:sym typeface="Comfortaa"/>
              </a:rPr>
              <a:t>Inclusive Adaptations:</a:t>
            </a:r>
            <a:endParaRPr b="1" u="sng">
              <a:solidFill>
                <a:srgbClr val="EEFF41"/>
              </a:solidFill>
              <a:latin typeface="Comfortaa"/>
              <a:ea typeface="Comfortaa"/>
              <a:cs typeface="Comfortaa"/>
              <a:sym typeface="Comfortaa"/>
            </a:endParaRPr>
          </a:p>
        </p:txBody>
      </p:sp>
      <p:pic>
        <p:nvPicPr>
          <p:cNvPr id="140" name="Google Shape;140;p18"/>
          <p:cNvPicPr preferRelativeResize="0"/>
          <p:nvPr/>
        </p:nvPicPr>
        <p:blipFill>
          <a:blip r:embed="rId3">
            <a:alphaModFix/>
          </a:blip>
          <a:stretch>
            <a:fillRect/>
          </a:stretch>
        </p:blipFill>
        <p:spPr>
          <a:xfrm>
            <a:off x="5066575" y="1912875"/>
            <a:ext cx="3633901" cy="20424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4"/>
        <p:cNvGrpSpPr/>
        <p:nvPr/>
      </p:nvGrpSpPr>
      <p:grpSpPr>
        <a:xfrm>
          <a:off x="0" y="0"/>
          <a:ext cx="0" cy="0"/>
          <a:chOff x="0" y="0"/>
          <a:chExt cx="0" cy="0"/>
        </a:xfrm>
      </p:grpSpPr>
      <p:sp>
        <p:nvSpPr>
          <p:cNvPr id="145" name="Google Shape;145;p19"/>
          <p:cNvSpPr/>
          <p:nvPr/>
        </p:nvSpPr>
        <p:spPr>
          <a:xfrm>
            <a:off x="4156275" y="1319050"/>
            <a:ext cx="4828200" cy="3467700"/>
          </a:xfrm>
          <a:prstGeom prst="rect">
            <a:avLst/>
          </a:prstGeom>
          <a:solidFill>
            <a:srgbClr val="8BEDFF">
              <a:alpha val="1788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9"/>
          <p:cNvSpPr txBox="1">
            <a:spLocks noGrp="1"/>
          </p:cNvSpPr>
          <p:nvPr>
            <p:ph type="title"/>
          </p:nvPr>
        </p:nvSpPr>
        <p:spPr>
          <a:xfrm>
            <a:off x="39500" y="237250"/>
            <a:ext cx="44778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0097A7"/>
                </a:solidFill>
                <a:latin typeface="Amatic SC"/>
                <a:ea typeface="Amatic SC"/>
                <a:cs typeface="Amatic SC"/>
                <a:sym typeface="Amatic SC"/>
              </a:rPr>
              <a:t>Student Assessment</a:t>
            </a:r>
            <a:r>
              <a:rPr lang="en" sz="5300">
                <a:solidFill>
                  <a:srgbClr val="0097A7"/>
                </a:solidFill>
                <a:latin typeface="Amatic SC"/>
                <a:ea typeface="Amatic SC"/>
                <a:cs typeface="Amatic SC"/>
                <a:sym typeface="Amatic SC"/>
              </a:rPr>
              <a:t> </a:t>
            </a:r>
            <a:endParaRPr sz="5300">
              <a:solidFill>
                <a:srgbClr val="0097A7"/>
              </a:solidFill>
              <a:latin typeface="Amatic SC"/>
              <a:ea typeface="Amatic SC"/>
              <a:cs typeface="Amatic SC"/>
              <a:sym typeface="Amatic SC"/>
            </a:endParaRPr>
          </a:p>
        </p:txBody>
      </p:sp>
      <p:pic>
        <p:nvPicPr>
          <p:cNvPr id="147" name="Google Shape;147;p19"/>
          <p:cNvPicPr preferRelativeResize="0"/>
          <p:nvPr/>
        </p:nvPicPr>
        <p:blipFill rotWithShape="1">
          <a:blip r:embed="rId3">
            <a:alphaModFix/>
          </a:blip>
          <a:srcRect l="991" t="49283" r="844" b="26441"/>
          <a:stretch/>
        </p:blipFill>
        <p:spPr>
          <a:xfrm>
            <a:off x="4247850" y="1478275"/>
            <a:ext cx="4736624" cy="1258349"/>
          </a:xfrm>
          <a:prstGeom prst="rect">
            <a:avLst/>
          </a:prstGeom>
          <a:noFill/>
          <a:ln>
            <a:noFill/>
          </a:ln>
        </p:spPr>
      </p:pic>
      <p:sp>
        <p:nvSpPr>
          <p:cNvPr id="148" name="Google Shape;148;p19"/>
          <p:cNvSpPr txBox="1"/>
          <p:nvPr/>
        </p:nvSpPr>
        <p:spPr>
          <a:xfrm>
            <a:off x="447975" y="3159406"/>
            <a:ext cx="1393800" cy="2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49" name="Google Shape;149;p19"/>
          <p:cNvPicPr preferRelativeResize="0"/>
          <p:nvPr/>
        </p:nvPicPr>
        <p:blipFill rotWithShape="1">
          <a:blip r:embed="rId4">
            <a:alphaModFix/>
          </a:blip>
          <a:srcRect r="3688"/>
          <a:stretch/>
        </p:blipFill>
        <p:spPr>
          <a:xfrm>
            <a:off x="447975" y="933325"/>
            <a:ext cx="3223300" cy="4103483"/>
          </a:xfrm>
          <a:prstGeom prst="rect">
            <a:avLst/>
          </a:prstGeom>
          <a:noFill/>
          <a:ln>
            <a:noFill/>
          </a:ln>
        </p:spPr>
      </p:pic>
      <p:pic>
        <p:nvPicPr>
          <p:cNvPr id="150" name="Google Shape;150;p19"/>
          <p:cNvPicPr preferRelativeResize="0"/>
          <p:nvPr/>
        </p:nvPicPr>
        <p:blipFill>
          <a:blip r:embed="rId5">
            <a:alphaModFix/>
          </a:blip>
          <a:stretch>
            <a:fillRect/>
          </a:stretch>
        </p:blipFill>
        <p:spPr>
          <a:xfrm>
            <a:off x="6329825" y="69146"/>
            <a:ext cx="2758674" cy="645200"/>
          </a:xfrm>
          <a:prstGeom prst="rect">
            <a:avLst/>
          </a:prstGeom>
          <a:noFill/>
          <a:ln>
            <a:noFill/>
          </a:ln>
        </p:spPr>
      </p:pic>
      <p:pic>
        <p:nvPicPr>
          <p:cNvPr id="151" name="Google Shape;151;p19"/>
          <p:cNvPicPr preferRelativeResize="0"/>
          <p:nvPr/>
        </p:nvPicPr>
        <p:blipFill rotWithShape="1">
          <a:blip r:embed="rId3">
            <a:alphaModFix/>
          </a:blip>
          <a:srcRect b="90806"/>
          <a:stretch/>
        </p:blipFill>
        <p:spPr>
          <a:xfrm>
            <a:off x="4204875" y="1001375"/>
            <a:ext cx="4828200" cy="476902"/>
          </a:xfrm>
          <a:prstGeom prst="rect">
            <a:avLst/>
          </a:prstGeom>
          <a:noFill/>
          <a:ln>
            <a:noFill/>
          </a:ln>
        </p:spPr>
      </p:pic>
      <p:pic>
        <p:nvPicPr>
          <p:cNvPr id="152" name="Google Shape;152;p19">
            <a:hlinkClick r:id="rId6"/>
          </p:cNvPr>
          <p:cNvPicPr preferRelativeResize="0"/>
          <p:nvPr/>
        </p:nvPicPr>
        <p:blipFill>
          <a:blip r:embed="rId7">
            <a:alphaModFix/>
          </a:blip>
          <a:stretch>
            <a:fillRect/>
          </a:stretch>
        </p:blipFill>
        <p:spPr>
          <a:xfrm>
            <a:off x="4572000" y="2852575"/>
            <a:ext cx="1451800" cy="1843501"/>
          </a:xfrm>
          <a:prstGeom prst="rect">
            <a:avLst/>
          </a:prstGeom>
          <a:noFill/>
          <a:ln>
            <a:noFill/>
          </a:ln>
        </p:spPr>
      </p:pic>
      <p:pic>
        <p:nvPicPr>
          <p:cNvPr id="153" name="Google Shape;153;p19"/>
          <p:cNvPicPr preferRelativeResize="0"/>
          <p:nvPr/>
        </p:nvPicPr>
        <p:blipFill>
          <a:blip r:embed="rId8">
            <a:alphaModFix/>
          </a:blip>
          <a:stretch>
            <a:fillRect/>
          </a:stretch>
        </p:blipFill>
        <p:spPr>
          <a:xfrm flipH="1">
            <a:off x="4447108" y="4210761"/>
            <a:ext cx="522060" cy="575989"/>
          </a:xfrm>
          <a:prstGeom prst="rect">
            <a:avLst/>
          </a:prstGeom>
          <a:noFill/>
          <a:ln>
            <a:noFill/>
          </a:ln>
        </p:spPr>
      </p:pic>
      <p:pic>
        <p:nvPicPr>
          <p:cNvPr id="154" name="Google Shape;154;p19">
            <a:hlinkClick r:id="rId6"/>
          </p:cNvPr>
          <p:cNvPicPr preferRelativeResize="0"/>
          <p:nvPr/>
        </p:nvPicPr>
        <p:blipFill>
          <a:blip r:embed="rId9">
            <a:alphaModFix/>
          </a:blip>
          <a:stretch>
            <a:fillRect/>
          </a:stretch>
        </p:blipFill>
        <p:spPr>
          <a:xfrm>
            <a:off x="6329826" y="3005113"/>
            <a:ext cx="2476039" cy="1538425"/>
          </a:xfrm>
          <a:prstGeom prst="rect">
            <a:avLst/>
          </a:prstGeom>
          <a:noFill/>
          <a:ln>
            <a:noFill/>
          </a:ln>
        </p:spPr>
      </p:pic>
      <p:pic>
        <p:nvPicPr>
          <p:cNvPr id="155" name="Google Shape;155;p19"/>
          <p:cNvPicPr preferRelativeResize="0"/>
          <p:nvPr/>
        </p:nvPicPr>
        <p:blipFill>
          <a:blip r:embed="rId8">
            <a:alphaModFix/>
          </a:blip>
          <a:stretch>
            <a:fillRect/>
          </a:stretch>
        </p:blipFill>
        <p:spPr>
          <a:xfrm flipH="1">
            <a:off x="6460145" y="4210761"/>
            <a:ext cx="522060" cy="575989"/>
          </a:xfrm>
          <a:prstGeom prst="rect">
            <a:avLst/>
          </a:prstGeom>
          <a:noFill/>
          <a:ln>
            <a:noFill/>
          </a:ln>
        </p:spPr>
      </p:pic>
      <p:pic>
        <p:nvPicPr>
          <p:cNvPr id="156" name="Google Shape;156;p19"/>
          <p:cNvPicPr preferRelativeResize="0"/>
          <p:nvPr/>
        </p:nvPicPr>
        <p:blipFill>
          <a:blip r:embed="rId10">
            <a:alphaModFix/>
          </a:blip>
          <a:stretch>
            <a:fillRect/>
          </a:stretch>
        </p:blipFill>
        <p:spPr>
          <a:xfrm>
            <a:off x="6329825" y="3005125"/>
            <a:ext cx="136091" cy="15384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636</Words>
  <Application>Microsoft Office PowerPoint</Application>
  <PresentationFormat>On-screen Show (16:9)</PresentationFormat>
  <Paragraphs>53</Paragraphs>
  <Slides>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Caveat</vt:lpstr>
      <vt:lpstr>Verdana</vt:lpstr>
      <vt:lpstr>Arial</vt:lpstr>
      <vt:lpstr>Roboto</vt:lpstr>
      <vt:lpstr>Comfortaa</vt:lpstr>
      <vt:lpstr>Amatic SC</vt:lpstr>
      <vt:lpstr>Roboto Medium</vt:lpstr>
      <vt:lpstr>Roboto Thin</vt:lpstr>
      <vt:lpstr>Simple Light</vt:lpstr>
      <vt:lpstr>Fitness friday Lesson</vt:lpstr>
      <vt:lpstr>PowerPoint Presentation</vt:lpstr>
      <vt:lpstr>Lesson Overview</vt:lpstr>
      <vt:lpstr>  Quick Feet</vt:lpstr>
      <vt:lpstr>  Quick Feet</vt:lpstr>
      <vt:lpstr>  Quick Feet</vt:lpstr>
      <vt:lpstr>Student Assessment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Fitness friday Lesson</dc:title>
  <dc:creator>Anika Littlemore</dc:creator>
  <cp:lastModifiedBy>Anika Littlemore</cp:lastModifiedBy>
  <cp:revision>2</cp:revision>
  <dcterms:modified xsi:type="dcterms:W3CDTF">2020-06-30T18:50:25Z</dcterms:modified>
</cp:coreProperties>
</file>