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matic SC" panose="020B0604020202020204" charset="-79"/>
      <p:regular r:id="rId10"/>
      <p:bold r:id="rId11"/>
    </p:embeddedFont>
    <p:embeddedFont>
      <p:font typeface="Comfortaa" panose="020B0604020202020204" charset="0"/>
      <p:regular r:id="rId12"/>
      <p:bold r:id="rId13"/>
    </p:embeddedFont>
    <p:embeddedFont>
      <p:font typeface="Roboto" panose="020B0604020202020204" charset="0"/>
      <p:regular r:id="rId14"/>
      <p:bold r:id="rId15"/>
      <p:italic r:id="rId16"/>
      <p:boldItalic r:id="rId17"/>
    </p:embeddedFont>
    <p:embeddedFont>
      <p:font typeface="Roboto Medium" panose="020B0604020202020204" charset="0"/>
      <p:regular r:id="rId18"/>
      <p:bold r:id="rId19"/>
      <p:italic r:id="rId20"/>
      <p:boldItalic r:id="rId21"/>
    </p:embeddedFont>
    <p:embeddedFont>
      <p:font typeface="Roboto Thin" panose="020B0604020202020204" charset="0"/>
      <p:regular r:id="rId22"/>
      <p:bold r:id="rId23"/>
      <p:italic r:id="rId24"/>
      <p:boldItalic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lipartkey.com/view/bhxoho_clip-art/"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clipartkey.com/downpng/TbRwT_transparent-alarm-clock-clip-art-clock-clipar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lipartkey.com/downpng/bboRTh_clip-art/"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clipartkey.com/downpng/iimTwh_clip-art-crunched-clipart-ubisafe-the-transparent-background/" TargetMode="External"/><Relationship Id="rId4" Type="http://schemas.openxmlformats.org/officeDocument/2006/relationships/hyperlink" Target="https://www.clipartkey.com/downpng/bTixhm_triple-jump/"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54a5a5bd0_3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54a5a5bd0_3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are two ways to progress through this at-home learning module. You can travel down on the table or across. Traveling down (e.g., choosing Week 1 → The Game of Life → Teach Me your Skills → etc... ) would allow more variation in activities each day. One of the major goals of this module is that students experience relational flow with their partners. Some students need more spontaneity and variety to experience this. Traveling across  (e.g., Week 3 → Teach Me Your Skills → Teach Me Your Skills Duet → Be The Ball → etc…) allows for progression through the same activity or variations of the same activity which is beneficial for students who like to practise to make things perfect - or in this case, practice to eventually get into a flow state.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81d754f6e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81d754f6e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54a5a5bd0_3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854a5a5bd0_3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 </a:t>
            </a:r>
            <a:r>
              <a:rPr lang="en" u="sng">
                <a:solidFill>
                  <a:schemeClr val="hlink"/>
                </a:solidFill>
                <a:hlinkClick r:id="rId3"/>
              </a:rPr>
              <a:t>https://www.clipartkey.com/view/bhxoho_clip-art/</a:t>
            </a:r>
            <a:endParaRPr/>
          </a:p>
          <a:p>
            <a:pPr marL="0" lvl="0" indent="0" algn="l" rtl="0">
              <a:spcBef>
                <a:spcPts val="0"/>
              </a:spcBef>
              <a:spcAft>
                <a:spcPts val="0"/>
              </a:spcAft>
              <a:buClr>
                <a:schemeClr val="dk1"/>
              </a:buClr>
              <a:buSzPts val="1100"/>
              <a:buFont typeface="Arial"/>
              <a:buNone/>
            </a:pPr>
            <a:r>
              <a:rPr lang="en">
                <a:solidFill>
                  <a:schemeClr val="dk1"/>
                </a:solidFill>
              </a:rPr>
              <a:t>Image Retrieved from: </a:t>
            </a:r>
            <a:r>
              <a:rPr lang="en" u="sng">
                <a:solidFill>
                  <a:schemeClr val="accent5"/>
                </a:solidFill>
                <a:hlinkClick r:id="rId4"/>
              </a:rPr>
              <a:t>https://www.clipartkey.com/downpng/TbRwT_transparent-alarm-clock-clip-art-clock-clipart/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58a5f11d3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58a5f11d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a67a35a0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8a67a35a0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retrieved from: </a:t>
            </a:r>
            <a:r>
              <a:rPr lang="en" u="sng">
                <a:solidFill>
                  <a:schemeClr val="hlink"/>
                </a:solidFill>
                <a:hlinkClick r:id="rId3"/>
              </a:rPr>
              <a:t>https://www.clipartkey.com/downpng/bboRTh_clip-art/</a:t>
            </a:r>
            <a:endParaRPr/>
          </a:p>
          <a:p>
            <a:pPr marL="0" lvl="0" indent="0" algn="l" rtl="0">
              <a:spcBef>
                <a:spcPts val="0"/>
              </a:spcBef>
              <a:spcAft>
                <a:spcPts val="0"/>
              </a:spcAft>
              <a:buNone/>
            </a:pPr>
            <a:r>
              <a:rPr lang="en"/>
              <a:t>Image retrieved from: </a:t>
            </a:r>
            <a:r>
              <a:rPr lang="en" u="sng">
                <a:solidFill>
                  <a:schemeClr val="hlink"/>
                </a:solidFill>
                <a:hlinkClick r:id="rId4"/>
              </a:rPr>
              <a:t>https://www.clipartkey.com/downpng/bTixhm_triple-jump/</a:t>
            </a:r>
            <a:endParaRPr/>
          </a:p>
          <a:p>
            <a:pPr marL="0" lvl="0" indent="0" algn="l" rtl="0">
              <a:spcBef>
                <a:spcPts val="0"/>
              </a:spcBef>
              <a:spcAft>
                <a:spcPts val="0"/>
              </a:spcAft>
              <a:buNone/>
            </a:pPr>
            <a:r>
              <a:rPr lang="en"/>
              <a:t>Image retrieved from: </a:t>
            </a:r>
            <a:r>
              <a:rPr lang="en" u="sng">
                <a:solidFill>
                  <a:schemeClr val="accent5"/>
                </a:solidFill>
                <a:hlinkClick r:id="rId5"/>
              </a:rPr>
              <a:t>https://www.clipartkey.com/downpng/iimTwh_clip-art-crunched-clipart-ubisafe-the-transparent-background/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54a5a5bd0_3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54a5a5bd0_3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CLICK THE ASSESSMENT ICONs to go to the function2flow website for printable assessment sheets for this online module. Submit these assessment sheets to your teacher’s email.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function2flow.ca/wp-content/uploads/2020/06/Assessment-Tools-Only.pdf" TargetMode="External"/><Relationship Id="rId5" Type="http://schemas.openxmlformats.org/officeDocument/2006/relationships/image" Target="../media/image1.png"/><Relationship Id="rId10" Type="http://schemas.openxmlformats.org/officeDocument/2006/relationships/image" Target="../media/image21.jpg"/><Relationship Id="rId4" Type="http://schemas.openxmlformats.org/officeDocument/2006/relationships/image" Target="../media/image17.png"/><Relationship Id="rId9"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4781825" y="509850"/>
            <a:ext cx="4314974" cy="1009190"/>
          </a:xfrm>
          <a:prstGeom prst="rect">
            <a:avLst/>
          </a:prstGeom>
          <a:noFill/>
          <a:ln>
            <a:noFill/>
          </a:ln>
        </p:spPr>
      </p:pic>
      <p:pic>
        <p:nvPicPr>
          <p:cNvPr id="55" name="Google Shape;55;p13"/>
          <p:cNvPicPr preferRelativeResize="0"/>
          <p:nvPr/>
        </p:nvPicPr>
        <p:blipFill>
          <a:blip r:embed="rId4">
            <a:alphaModFix/>
          </a:blip>
          <a:stretch>
            <a:fillRect/>
          </a:stretch>
        </p:blipFill>
        <p:spPr>
          <a:xfrm>
            <a:off x="4959787" y="1598225"/>
            <a:ext cx="3959075" cy="2903300"/>
          </a:xfrm>
          <a:prstGeom prst="rect">
            <a:avLst/>
          </a:prstGeom>
          <a:noFill/>
          <a:ln>
            <a:noFill/>
          </a:ln>
        </p:spPr>
      </p:pic>
      <p:sp>
        <p:nvSpPr>
          <p:cNvPr id="56" name="Google Shape;56;p13"/>
          <p:cNvSpPr txBox="1">
            <a:spLocks noGrp="1"/>
          </p:cNvSpPr>
          <p:nvPr>
            <p:ph type="ctrTitle"/>
          </p:nvPr>
        </p:nvSpPr>
        <p:spPr>
          <a:xfrm>
            <a:off x="204400" y="1598225"/>
            <a:ext cx="4831200" cy="112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600" b="1">
                <a:solidFill>
                  <a:srgbClr val="0097A7"/>
                </a:solidFill>
                <a:latin typeface="Amatic SC"/>
                <a:ea typeface="Amatic SC"/>
                <a:cs typeface="Amatic SC"/>
                <a:sym typeface="Amatic SC"/>
              </a:rPr>
              <a:t>Fitness friday Lesson</a:t>
            </a:r>
            <a:endParaRPr sz="5600" b="1">
              <a:solidFill>
                <a:srgbClr val="0097A7"/>
              </a:solidFill>
              <a:latin typeface="Amatic SC"/>
              <a:ea typeface="Amatic SC"/>
              <a:cs typeface="Amatic SC"/>
              <a:sym typeface="Amatic SC"/>
            </a:endParaRPr>
          </a:p>
        </p:txBody>
      </p:sp>
      <p:sp>
        <p:nvSpPr>
          <p:cNvPr id="57" name="Google Shape;57;p13"/>
          <p:cNvSpPr txBox="1">
            <a:spLocks noGrp="1"/>
          </p:cNvSpPr>
          <p:nvPr>
            <p:ph type="subTitle" idx="1"/>
          </p:nvPr>
        </p:nvSpPr>
        <p:spPr>
          <a:xfrm>
            <a:off x="349000" y="2734575"/>
            <a:ext cx="4542000" cy="63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Verdana"/>
                <a:ea typeface="Verdana"/>
                <a:cs typeface="Verdana"/>
                <a:sym typeface="Verdana"/>
              </a:rPr>
              <a:t> </a:t>
            </a:r>
            <a:r>
              <a:rPr lang="en" sz="1600">
                <a:latin typeface="Verdana"/>
                <a:ea typeface="Verdana"/>
                <a:cs typeface="Verdana"/>
                <a:sym typeface="Verdana"/>
              </a:rPr>
              <a:t>From the IA4L’s </a:t>
            </a:r>
            <a:r>
              <a:rPr lang="en" sz="1600" i="1">
                <a:latin typeface="Verdana"/>
                <a:ea typeface="Verdana"/>
                <a:cs typeface="Verdana"/>
                <a:sym typeface="Verdana"/>
              </a:rPr>
              <a:t>Building a Virtual Classroom Community At-Home Resource</a:t>
            </a:r>
            <a:r>
              <a:rPr lang="en" sz="1600" i="1">
                <a:latin typeface="Comfortaa"/>
                <a:ea typeface="Comfortaa"/>
                <a:cs typeface="Comfortaa"/>
                <a:sym typeface="Comfortaa"/>
              </a:rPr>
              <a:t> </a:t>
            </a:r>
            <a:endParaRPr sz="1600" i="1">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9123"/>
          <a:stretch/>
        </p:blipFill>
        <p:spPr>
          <a:xfrm rot="-18">
            <a:off x="0" y="12"/>
            <a:ext cx="4380919" cy="5143478"/>
          </a:xfrm>
          <a:prstGeom prst="rect">
            <a:avLst/>
          </a:prstGeom>
          <a:noFill/>
          <a:ln>
            <a:noFill/>
          </a:ln>
        </p:spPr>
      </p:pic>
      <p:pic>
        <p:nvPicPr>
          <p:cNvPr id="63" name="Google Shape;63;p14"/>
          <p:cNvPicPr preferRelativeResize="0"/>
          <p:nvPr/>
        </p:nvPicPr>
        <p:blipFill>
          <a:blip r:embed="rId4">
            <a:alphaModFix/>
          </a:blip>
          <a:stretch>
            <a:fillRect/>
          </a:stretch>
        </p:blipFill>
        <p:spPr>
          <a:xfrm>
            <a:off x="4213225" y="2263150"/>
            <a:ext cx="5379524" cy="1206391"/>
          </a:xfrm>
          <a:prstGeom prst="rect">
            <a:avLst/>
          </a:prstGeom>
          <a:noFill/>
          <a:ln>
            <a:noFill/>
          </a:ln>
        </p:spPr>
      </p:pic>
      <p:pic>
        <p:nvPicPr>
          <p:cNvPr id="64" name="Google Shape;64;p14"/>
          <p:cNvPicPr preferRelativeResize="0"/>
          <p:nvPr/>
        </p:nvPicPr>
        <p:blipFill>
          <a:blip r:embed="rId5">
            <a:alphaModFix/>
          </a:blip>
          <a:stretch>
            <a:fillRect/>
          </a:stretch>
        </p:blipFill>
        <p:spPr>
          <a:xfrm rot="5400000">
            <a:off x="6389675" y="1496824"/>
            <a:ext cx="3384776" cy="3384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222050" y="192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0097A7"/>
                </a:solidFill>
                <a:latin typeface="Amatic SC"/>
                <a:ea typeface="Amatic SC"/>
                <a:cs typeface="Amatic SC"/>
                <a:sym typeface="Amatic SC"/>
              </a:rPr>
              <a:t>Lesson Overview</a:t>
            </a:r>
            <a:endParaRPr sz="3200" b="1">
              <a:solidFill>
                <a:srgbClr val="0097A7"/>
              </a:solidFill>
              <a:latin typeface="Amatic SC"/>
              <a:ea typeface="Amatic SC"/>
              <a:cs typeface="Amatic SC"/>
              <a:sym typeface="Amatic SC"/>
            </a:endParaRPr>
          </a:p>
        </p:txBody>
      </p:sp>
      <p:sp>
        <p:nvSpPr>
          <p:cNvPr id="70" name="Google Shape;70;p15"/>
          <p:cNvSpPr txBox="1">
            <a:spLocks noGrp="1"/>
          </p:cNvSpPr>
          <p:nvPr>
            <p:ph type="body" idx="1"/>
          </p:nvPr>
        </p:nvSpPr>
        <p:spPr>
          <a:xfrm>
            <a:off x="222050" y="696200"/>
            <a:ext cx="8520600" cy="1036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000000"/>
                </a:solidFill>
              </a:rPr>
              <a:t>Welcome to a Fitness Friday Lesson. In today’s lesson we will practise </a:t>
            </a:r>
            <a:r>
              <a:rPr lang="en" i="1">
                <a:solidFill>
                  <a:srgbClr val="000000"/>
                </a:solidFill>
              </a:rPr>
              <a:t>Pace Yourself </a:t>
            </a:r>
            <a:r>
              <a:rPr lang="en">
                <a:solidFill>
                  <a:srgbClr val="000000"/>
                </a:solidFill>
              </a:rPr>
              <a:t>Interactivity together.</a:t>
            </a:r>
            <a:r>
              <a:rPr lang="en">
                <a:latin typeface="Verdana"/>
                <a:ea typeface="Verdana"/>
                <a:cs typeface="Verdana"/>
                <a:sym typeface="Verdana"/>
              </a:rPr>
              <a:t> </a:t>
            </a:r>
            <a:endParaRPr>
              <a:latin typeface="Verdana"/>
              <a:ea typeface="Verdana"/>
              <a:cs typeface="Verdana"/>
              <a:sym typeface="Verdana"/>
            </a:endParaRPr>
          </a:p>
        </p:txBody>
      </p:sp>
      <p:sp>
        <p:nvSpPr>
          <p:cNvPr id="71" name="Google Shape;71;p15"/>
          <p:cNvSpPr txBox="1"/>
          <p:nvPr/>
        </p:nvSpPr>
        <p:spPr>
          <a:xfrm>
            <a:off x="222050" y="1884800"/>
            <a:ext cx="2953200" cy="85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t>Student Targets</a:t>
            </a:r>
            <a:r>
              <a:rPr lang="en" sz="1800"/>
              <a:t> </a:t>
            </a:r>
            <a:endParaRPr sz="1800"/>
          </a:p>
        </p:txBody>
      </p:sp>
      <p:sp>
        <p:nvSpPr>
          <p:cNvPr id="72" name="Google Shape;72;p15"/>
          <p:cNvSpPr/>
          <p:nvPr/>
        </p:nvSpPr>
        <p:spPr>
          <a:xfrm>
            <a:off x="833150" y="2239050"/>
            <a:ext cx="2158800" cy="665400"/>
          </a:xfrm>
          <a:prstGeom prst="rightArrow">
            <a:avLst>
              <a:gd name="adj1" fmla="val 50000"/>
              <a:gd name="adj2" fmla="val 50000"/>
            </a:avLst>
          </a:prstGeom>
          <a:solidFill>
            <a:srgbClr val="0097A7">
              <a:alpha val="50840"/>
            </a:srgbClr>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FF00"/>
              </a:solidFill>
              <a:highlight>
                <a:srgbClr val="FF0000"/>
              </a:highlight>
            </a:endParaRPr>
          </a:p>
        </p:txBody>
      </p:sp>
      <p:grpSp>
        <p:nvGrpSpPr>
          <p:cNvPr id="73" name="Google Shape;73;p15"/>
          <p:cNvGrpSpPr/>
          <p:nvPr/>
        </p:nvGrpSpPr>
        <p:grpSpPr>
          <a:xfrm>
            <a:off x="3260994" y="3851096"/>
            <a:ext cx="5679142" cy="1077323"/>
            <a:chOff x="1593000" y="2253551"/>
            <a:chExt cx="5957975" cy="712515"/>
          </a:xfrm>
        </p:grpSpPr>
        <p:sp>
          <p:nvSpPr>
            <p:cNvPr id="74" name="Google Shape;74;p15"/>
            <p:cNvSpPr/>
            <p:nvPr/>
          </p:nvSpPr>
          <p:spPr>
            <a:xfrm>
              <a:off x="3728375" y="2322566"/>
              <a:ext cx="3822600" cy="643500"/>
            </a:xfrm>
            <a:prstGeom prst="rect">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Social Emotional Learning </a:t>
              </a:r>
              <a:endParaRPr sz="1600">
                <a:solidFill>
                  <a:schemeClr val="accent6"/>
                </a:solidFill>
                <a:latin typeface="Roboto"/>
                <a:ea typeface="Roboto"/>
                <a:cs typeface="Roboto"/>
                <a:sym typeface="Roboto"/>
              </a:endParaRPr>
            </a:p>
          </p:txBody>
        </p:sp>
        <p:sp>
          <p:nvSpPr>
            <p:cNvPr id="78" name="Google Shape;78;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03</a:t>
              </a:r>
              <a:endParaRPr sz="2600">
                <a:solidFill>
                  <a:srgbClr val="FFFFFF"/>
                </a:solidFill>
                <a:latin typeface="Roboto Thin"/>
                <a:ea typeface="Roboto Thin"/>
                <a:cs typeface="Roboto Thin"/>
                <a:sym typeface="Roboto Thin"/>
              </a:endParaRPr>
            </a:p>
          </p:txBody>
        </p:sp>
        <p:sp>
          <p:nvSpPr>
            <p:cNvPr id="80" name="Google Shape;80;p15"/>
            <p:cNvSpPr/>
            <p:nvPr/>
          </p:nvSpPr>
          <p:spPr>
            <a:xfrm>
              <a:off x="4387850" y="2253551"/>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dirty="0">
                  <a:solidFill>
                    <a:schemeClr val="dk1"/>
                  </a:solidFill>
                </a:rPr>
                <a:t>Practice stress management and coping skills, social awareness, interpersonal skills, personal skills.</a:t>
              </a:r>
              <a:endParaRPr sz="1100" dirty="0"/>
            </a:p>
          </p:txBody>
        </p:sp>
      </p:grpSp>
      <p:grpSp>
        <p:nvGrpSpPr>
          <p:cNvPr id="81" name="Google Shape;81;p15"/>
          <p:cNvGrpSpPr/>
          <p:nvPr/>
        </p:nvGrpSpPr>
        <p:grpSpPr>
          <a:xfrm>
            <a:off x="3260994" y="2964945"/>
            <a:ext cx="5679142" cy="972972"/>
            <a:chOff x="1593000" y="2322568"/>
            <a:chExt cx="5957975" cy="643500"/>
          </a:xfrm>
        </p:grpSpPr>
        <p:sp>
          <p:nvSpPr>
            <p:cNvPr id="82" name="Google Shape;82;p15"/>
            <p:cNvSpPr/>
            <p:nvPr/>
          </p:nvSpPr>
          <p:spPr>
            <a:xfrm>
              <a:off x="3728375" y="2322568"/>
              <a:ext cx="3822600" cy="6435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rot="-5400000">
              <a:off x="3501574" y="1934671"/>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700">
                  <a:solidFill>
                    <a:schemeClr val="accent6"/>
                  </a:solidFill>
                  <a:latin typeface="Roboto Medium"/>
                  <a:ea typeface="Roboto Medium"/>
                  <a:cs typeface="Roboto Medium"/>
                  <a:sym typeface="Roboto Medium"/>
                </a:rPr>
                <a:t>Curriculum </a:t>
              </a:r>
              <a:endParaRPr sz="1700">
                <a:solidFill>
                  <a:schemeClr val="accent6"/>
                </a:solidFill>
                <a:latin typeface="Roboto"/>
                <a:ea typeface="Roboto"/>
                <a:cs typeface="Roboto"/>
                <a:sym typeface="Roboto"/>
              </a:endParaRPr>
            </a:p>
          </p:txBody>
        </p:sp>
        <p:sp>
          <p:nvSpPr>
            <p:cNvPr id="86" name="Google Shape;86;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02</a:t>
              </a:r>
              <a:endParaRPr sz="2600">
                <a:solidFill>
                  <a:srgbClr val="FFFFFF"/>
                </a:solidFill>
                <a:latin typeface="Roboto Thin"/>
                <a:ea typeface="Roboto Thin"/>
                <a:cs typeface="Roboto Thin"/>
                <a:sym typeface="Roboto Thin"/>
              </a:endParaRPr>
            </a:p>
          </p:txBody>
        </p:sp>
        <p:sp>
          <p:nvSpPr>
            <p:cNvPr id="88" name="Google Shape;88;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SzPts val="1100"/>
                <a:buChar char="●"/>
              </a:pPr>
              <a:r>
                <a:rPr lang="en" sz="1100"/>
                <a:t>Develop health and skill related fitness components to increase physical literacy.</a:t>
              </a:r>
              <a:endParaRPr sz="1100"/>
            </a:p>
          </p:txBody>
        </p:sp>
      </p:grpSp>
      <p:grpSp>
        <p:nvGrpSpPr>
          <p:cNvPr id="89" name="Google Shape;89;p15"/>
          <p:cNvGrpSpPr/>
          <p:nvPr/>
        </p:nvGrpSpPr>
        <p:grpSpPr>
          <a:xfrm>
            <a:off x="3260994" y="1974428"/>
            <a:ext cx="5679142" cy="978279"/>
            <a:chOff x="1593000" y="2322568"/>
            <a:chExt cx="5957975" cy="647010"/>
          </a:xfrm>
        </p:grpSpPr>
        <p:sp>
          <p:nvSpPr>
            <p:cNvPr id="90" name="Google Shape;90;p1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5"/>
            <p:cNvSpPr/>
            <p:nvPr/>
          </p:nvSpPr>
          <p:spPr>
            <a:xfrm flipH="1">
              <a:off x="2283025" y="2322575"/>
              <a:ext cx="1844400" cy="6426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5"/>
            <p:cNvSpPr/>
            <p:nvPr/>
          </p:nvSpPr>
          <p:spPr>
            <a:xfrm rot="-5400000">
              <a:off x="3492893" y="1938325"/>
              <a:ext cx="643356" cy="1419149"/>
            </a:xfrm>
            <a:prstGeom prst="flowChartOffpageConnector">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a:solidFill>
                    <a:schemeClr val="accent6"/>
                  </a:solidFill>
                  <a:latin typeface="Roboto Medium"/>
                  <a:ea typeface="Roboto Medium"/>
                  <a:cs typeface="Roboto Medium"/>
                  <a:sym typeface="Roboto Medium"/>
                </a:rPr>
                <a:t>Function 2 Flow</a:t>
              </a:r>
              <a:r>
                <a:rPr lang="en" sz="1000">
                  <a:solidFill>
                    <a:schemeClr val="accent6"/>
                  </a:solidFill>
                  <a:latin typeface="Roboto Medium"/>
                  <a:ea typeface="Roboto Medium"/>
                  <a:cs typeface="Roboto Medium"/>
                  <a:sym typeface="Roboto Medium"/>
                </a:rPr>
                <a:t> </a:t>
              </a:r>
              <a:endParaRPr sz="1000">
                <a:solidFill>
                  <a:schemeClr val="accent6"/>
                </a:solidFill>
                <a:latin typeface="Roboto"/>
                <a:ea typeface="Roboto"/>
                <a:cs typeface="Roboto"/>
                <a:sym typeface="Roboto"/>
              </a:endParaRPr>
            </a:p>
          </p:txBody>
        </p:sp>
        <p:sp>
          <p:nvSpPr>
            <p:cNvPr id="94" name="Google Shape;94;p15"/>
            <p:cNvSpPr/>
            <p:nvPr/>
          </p:nvSpPr>
          <p:spPr>
            <a:xfrm>
              <a:off x="1593000" y="2322568"/>
              <a:ext cx="690000" cy="6423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5"/>
            <p:cNvSpPr/>
            <p:nvPr/>
          </p:nvSpPr>
          <p:spPr>
            <a:xfrm>
              <a:off x="1593000" y="2322575"/>
              <a:ext cx="690000" cy="642600"/>
            </a:xfrm>
            <a:prstGeom prst="rect">
              <a:avLst/>
            </a:prstGeom>
            <a:solidFill>
              <a:srgbClr val="B6D7A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solidFill>
                    <a:srgbClr val="FFFFFF"/>
                  </a:solidFill>
                  <a:latin typeface="Roboto Thin"/>
                  <a:ea typeface="Roboto Thin"/>
                  <a:cs typeface="Roboto Thin"/>
                  <a:sym typeface="Roboto Thin"/>
                </a:rPr>
                <a:t>01</a:t>
              </a:r>
              <a:endParaRPr sz="2600">
                <a:solidFill>
                  <a:srgbClr val="FFFFFF"/>
                </a:solidFill>
                <a:latin typeface="Roboto Thin"/>
                <a:ea typeface="Roboto Thin"/>
                <a:cs typeface="Roboto Thin"/>
                <a:sym typeface="Roboto Thin"/>
              </a:endParaRPr>
            </a:p>
          </p:txBody>
        </p:sp>
        <p:sp>
          <p:nvSpPr>
            <p:cNvPr id="96" name="Google Shape;96;p1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1200"/>
                </a:spcBef>
                <a:spcAft>
                  <a:spcPts val="0"/>
                </a:spcAft>
                <a:buClr>
                  <a:schemeClr val="dk1"/>
                </a:buClr>
                <a:buSzPts val="1100"/>
                <a:buChar char="●"/>
              </a:pPr>
              <a:r>
                <a:rPr lang="en" sz="1100">
                  <a:solidFill>
                    <a:schemeClr val="dk1"/>
                  </a:solidFill>
                </a:rPr>
                <a:t>Students will tune into their needs and the needs of others while learning to handle stress on their bodies.</a:t>
              </a:r>
              <a:endParaRPr sz="1100"/>
            </a:p>
          </p:txBody>
        </p:sp>
      </p:grpSp>
      <p:pic>
        <p:nvPicPr>
          <p:cNvPr id="97" name="Google Shape;97;p15"/>
          <p:cNvPicPr preferRelativeResize="0"/>
          <p:nvPr/>
        </p:nvPicPr>
        <p:blipFill>
          <a:blip r:embed="rId3">
            <a:alphaModFix/>
          </a:blip>
          <a:stretch>
            <a:fillRect/>
          </a:stretch>
        </p:blipFill>
        <p:spPr>
          <a:xfrm>
            <a:off x="7448573" y="68100"/>
            <a:ext cx="1650803" cy="386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a:off x="239550" y="454200"/>
            <a:ext cx="4092900" cy="901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Pace Yourself</a:t>
            </a:r>
            <a:endParaRPr sz="3200">
              <a:latin typeface="Comfortaa"/>
              <a:ea typeface="Comfortaa"/>
              <a:cs typeface="Comfortaa"/>
              <a:sym typeface="Comfortaa"/>
            </a:endParaRPr>
          </a:p>
        </p:txBody>
      </p:sp>
      <p:sp>
        <p:nvSpPr>
          <p:cNvPr id="103" name="Google Shape;103;p16"/>
          <p:cNvSpPr txBox="1">
            <a:spLocks noGrp="1"/>
          </p:cNvSpPr>
          <p:nvPr>
            <p:ph type="subTitle" idx="1"/>
          </p:nvPr>
        </p:nvSpPr>
        <p:spPr>
          <a:xfrm>
            <a:off x="4713675" y="454200"/>
            <a:ext cx="4385700" cy="400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Activity Overview:</a:t>
            </a:r>
            <a:r>
              <a:rPr lang="en" sz="1200">
                <a:solidFill>
                  <a:srgbClr val="000000"/>
                </a:solidFill>
                <a:latin typeface="Comfortaa"/>
                <a:ea typeface="Comfortaa"/>
                <a:cs typeface="Comfortaa"/>
                <a:sym typeface="Comfortaa"/>
              </a:rPr>
              <a:t> Students will work in groups to determine what it is like to pace themselves for different durations of time.</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Warm Up:</a:t>
            </a:r>
            <a:r>
              <a:rPr lang="en" sz="1400">
                <a:solidFill>
                  <a:srgbClr val="000000"/>
                </a:solidFill>
                <a:latin typeface="Comfortaa"/>
                <a:ea typeface="Comfortaa"/>
                <a:cs typeface="Comfortaa"/>
                <a:sym typeface="Comfortaa"/>
              </a:rPr>
              <a:t> </a:t>
            </a:r>
            <a:r>
              <a:rPr lang="en" sz="1200">
                <a:solidFill>
                  <a:srgbClr val="000000"/>
                </a:solidFill>
                <a:latin typeface="Comfortaa"/>
                <a:ea typeface="Comfortaa"/>
                <a:cs typeface="Comfortaa"/>
                <a:sym typeface="Comfortaa"/>
              </a:rPr>
              <a:t>Students take turns leading their partners through specific cardiovascular movements and dynamic stretches by setting a pace that will ensure the success of the whole group.  </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Main Activity:</a:t>
            </a:r>
            <a:r>
              <a:rPr lang="en" sz="1400">
                <a:solidFill>
                  <a:srgbClr val="000000"/>
                </a:solidFill>
                <a:latin typeface="Comfortaa"/>
                <a:ea typeface="Comfortaa"/>
                <a:cs typeface="Comfortaa"/>
                <a:sym typeface="Comfortaa"/>
              </a:rPr>
              <a:t> </a:t>
            </a:r>
            <a:r>
              <a:rPr lang="en" sz="1200">
                <a:solidFill>
                  <a:schemeClr val="dk1"/>
                </a:solidFill>
                <a:latin typeface="Comfortaa"/>
                <a:ea typeface="Comfortaa"/>
                <a:cs typeface="Comfortaa"/>
                <a:sym typeface="Comfortaa"/>
              </a:rPr>
              <a:t>Students take turns leading their partners through specific strength exercises by setting a pace that will ensure the success of the whole group.  </a:t>
            </a:r>
            <a:endParaRPr sz="1200">
              <a:solidFill>
                <a:schemeClr val="dk1"/>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r>
              <a:rPr lang="en" sz="1400" b="1" u="sng">
                <a:solidFill>
                  <a:srgbClr val="000000"/>
                </a:solidFill>
                <a:latin typeface="Comfortaa"/>
                <a:ea typeface="Comfortaa"/>
                <a:cs typeface="Comfortaa"/>
                <a:sym typeface="Comfortaa"/>
              </a:rPr>
              <a:t>Cool Down:</a:t>
            </a:r>
            <a:r>
              <a:rPr lang="en" sz="1200">
                <a:solidFill>
                  <a:srgbClr val="000000"/>
                </a:solidFill>
                <a:latin typeface="Comfortaa"/>
                <a:ea typeface="Comfortaa"/>
                <a:cs typeface="Comfortaa"/>
                <a:sym typeface="Comfortaa"/>
              </a:rPr>
              <a:t> </a:t>
            </a:r>
            <a:r>
              <a:rPr lang="en" sz="1200">
                <a:solidFill>
                  <a:schemeClr val="dk1"/>
                </a:solidFill>
                <a:latin typeface="Comfortaa"/>
                <a:ea typeface="Comfortaa"/>
                <a:cs typeface="Comfortaa"/>
                <a:sym typeface="Comfortaa"/>
              </a:rPr>
              <a:t>Students make collaborative decisions to complete specific static stretches and to set a pace that will benefit the wellbeing of the whole group.  </a:t>
            </a: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None/>
            </a:pPr>
            <a:endParaRPr sz="1200">
              <a:solidFill>
                <a:srgbClr val="000000"/>
              </a:solidFill>
              <a:latin typeface="Comfortaa"/>
              <a:ea typeface="Comfortaa"/>
              <a:cs typeface="Comfortaa"/>
              <a:sym typeface="Comfortaa"/>
            </a:endParaRPr>
          </a:p>
          <a:p>
            <a:pPr marL="0" lvl="0" indent="0" algn="l" rtl="0">
              <a:spcBef>
                <a:spcPts val="0"/>
              </a:spcBef>
              <a:spcAft>
                <a:spcPts val="0"/>
              </a:spcAft>
              <a:buClr>
                <a:schemeClr val="dk1"/>
              </a:buClr>
              <a:buSzPts val="1100"/>
              <a:buFont typeface="Arial"/>
              <a:buNone/>
            </a:pPr>
            <a:r>
              <a:rPr lang="en" sz="1000">
                <a:solidFill>
                  <a:schemeClr val="dk1"/>
                </a:solidFill>
                <a:latin typeface="Comfortaa"/>
                <a:ea typeface="Comfortaa"/>
                <a:cs typeface="Comfortaa"/>
                <a:sym typeface="Comfortaa"/>
              </a:rPr>
              <a:t>We support teachers at home. For more information on this InterActivity see pgs. 69-71 of the </a:t>
            </a:r>
            <a:r>
              <a:rPr lang="en" sz="1000">
                <a:solidFill>
                  <a:srgbClr val="1155CC"/>
                </a:solidFill>
                <a:latin typeface="Comfortaa"/>
                <a:ea typeface="Comfortaa"/>
                <a:cs typeface="Comfortaa"/>
                <a:sym typeface="Comfortaa"/>
              </a:rPr>
              <a:t>IA4L Building a Virtual Community At-Home Resource.</a:t>
            </a:r>
            <a:endParaRPr sz="1200">
              <a:solidFill>
                <a:srgbClr val="1155CC"/>
              </a:solidFill>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a:p>
            <a:pPr marL="0" lvl="0" indent="0" algn="l" rtl="0">
              <a:spcBef>
                <a:spcPts val="0"/>
              </a:spcBef>
              <a:spcAft>
                <a:spcPts val="0"/>
              </a:spcAft>
              <a:buNone/>
            </a:pPr>
            <a:endParaRPr sz="1200">
              <a:latin typeface="Comfortaa"/>
              <a:ea typeface="Comfortaa"/>
              <a:cs typeface="Comfortaa"/>
              <a:sym typeface="Comfortaa"/>
            </a:endParaRPr>
          </a:p>
        </p:txBody>
      </p:sp>
      <p:pic>
        <p:nvPicPr>
          <p:cNvPr id="104" name="Google Shape;104;p16"/>
          <p:cNvPicPr preferRelativeResize="0"/>
          <p:nvPr/>
        </p:nvPicPr>
        <p:blipFill>
          <a:blip r:embed="rId3">
            <a:alphaModFix/>
          </a:blip>
          <a:stretch>
            <a:fillRect/>
          </a:stretch>
        </p:blipFill>
        <p:spPr>
          <a:xfrm>
            <a:off x="7448573" y="68100"/>
            <a:ext cx="1650803" cy="386100"/>
          </a:xfrm>
          <a:prstGeom prst="rect">
            <a:avLst/>
          </a:prstGeom>
          <a:noFill/>
          <a:ln>
            <a:noFill/>
          </a:ln>
        </p:spPr>
      </p:pic>
      <p:pic>
        <p:nvPicPr>
          <p:cNvPr id="105" name="Google Shape;105;p16"/>
          <p:cNvPicPr preferRelativeResize="0"/>
          <p:nvPr/>
        </p:nvPicPr>
        <p:blipFill>
          <a:blip r:embed="rId4">
            <a:alphaModFix/>
          </a:blip>
          <a:stretch>
            <a:fillRect/>
          </a:stretch>
        </p:blipFill>
        <p:spPr>
          <a:xfrm>
            <a:off x="3382525" y="1417050"/>
            <a:ext cx="700902" cy="901500"/>
          </a:xfrm>
          <a:prstGeom prst="rect">
            <a:avLst/>
          </a:prstGeom>
          <a:noFill/>
          <a:ln>
            <a:noFill/>
          </a:ln>
        </p:spPr>
      </p:pic>
      <p:pic>
        <p:nvPicPr>
          <p:cNvPr id="106" name="Google Shape;106;p16"/>
          <p:cNvPicPr preferRelativeResize="0"/>
          <p:nvPr/>
        </p:nvPicPr>
        <p:blipFill>
          <a:blip r:embed="rId5">
            <a:alphaModFix/>
          </a:blip>
          <a:stretch>
            <a:fillRect/>
          </a:stretch>
        </p:blipFill>
        <p:spPr>
          <a:xfrm>
            <a:off x="3182224" y="3185350"/>
            <a:ext cx="918600" cy="1384879"/>
          </a:xfrm>
          <a:prstGeom prst="rect">
            <a:avLst/>
          </a:prstGeom>
          <a:noFill/>
          <a:ln>
            <a:noFill/>
          </a:ln>
        </p:spPr>
      </p:pic>
      <p:cxnSp>
        <p:nvCxnSpPr>
          <p:cNvPr id="107" name="Google Shape;107;p16"/>
          <p:cNvCxnSpPr/>
          <p:nvPr/>
        </p:nvCxnSpPr>
        <p:spPr>
          <a:xfrm>
            <a:off x="3030475" y="4182150"/>
            <a:ext cx="173700" cy="229800"/>
          </a:xfrm>
          <a:prstGeom prst="straightConnector1">
            <a:avLst/>
          </a:prstGeom>
          <a:noFill/>
          <a:ln w="9525" cap="flat" cmpd="sng">
            <a:solidFill>
              <a:schemeClr val="dk2"/>
            </a:solidFill>
            <a:prstDash val="solid"/>
            <a:round/>
            <a:headEnd type="none" w="med" len="med"/>
            <a:tailEnd type="triangle" w="med" len="med"/>
          </a:ln>
        </p:spPr>
      </p:cxnSp>
      <p:sp>
        <p:nvSpPr>
          <p:cNvPr id="108" name="Google Shape;108;p16"/>
          <p:cNvSpPr/>
          <p:nvPr/>
        </p:nvSpPr>
        <p:spPr>
          <a:xfrm rot="-351372">
            <a:off x="2848881" y="3602937"/>
            <a:ext cx="176919" cy="627309"/>
          </a:xfrm>
          <a:custGeom>
            <a:avLst/>
            <a:gdLst/>
            <a:ahLst/>
            <a:cxnLst/>
            <a:rect l="l" t="t" r="r" b="b"/>
            <a:pathLst>
              <a:path w="8992" h="22363" extrusionOk="0">
                <a:moveTo>
                  <a:pt x="7874" y="0"/>
                </a:moveTo>
                <a:cubicBezTo>
                  <a:pt x="6570" y="1584"/>
                  <a:pt x="-139" y="5777"/>
                  <a:pt x="47" y="9504"/>
                </a:cubicBezTo>
                <a:cubicBezTo>
                  <a:pt x="233" y="13231"/>
                  <a:pt x="7501" y="20220"/>
                  <a:pt x="8992" y="22363"/>
                </a:cubicBezTo>
              </a:path>
            </a:pathLst>
          </a:custGeom>
          <a:noFill/>
          <a:ln w="9525" cap="flat" cmpd="sng">
            <a:solidFill>
              <a:schemeClr val="dk2"/>
            </a:solidFill>
            <a:prstDash val="solid"/>
            <a:round/>
            <a:headEnd type="none" w="med" len="med"/>
            <a:tailEnd type="none" w="med" len="med"/>
          </a:ln>
        </p:spPr>
      </p:sp>
      <p:cxnSp>
        <p:nvCxnSpPr>
          <p:cNvPr id="109" name="Google Shape;109;p16"/>
          <p:cNvCxnSpPr/>
          <p:nvPr/>
        </p:nvCxnSpPr>
        <p:spPr>
          <a:xfrm rot="10800000" flipH="1">
            <a:off x="2925000" y="3375225"/>
            <a:ext cx="192000" cy="293700"/>
          </a:xfrm>
          <a:prstGeom prst="straightConnector1">
            <a:avLst/>
          </a:prstGeom>
          <a:noFill/>
          <a:ln w="9525" cap="flat" cmpd="sng">
            <a:solidFill>
              <a:schemeClr val="dk2"/>
            </a:solidFill>
            <a:prstDash val="solid"/>
            <a:round/>
            <a:headEnd type="none" w="med" len="med"/>
            <a:tailEnd type="triangle" w="med" len="med"/>
          </a:ln>
        </p:spPr>
      </p:cxnSp>
      <p:cxnSp>
        <p:nvCxnSpPr>
          <p:cNvPr id="110" name="Google Shape;110;p16"/>
          <p:cNvCxnSpPr/>
          <p:nvPr/>
        </p:nvCxnSpPr>
        <p:spPr>
          <a:xfrm rot="10800000">
            <a:off x="4121764" y="3398225"/>
            <a:ext cx="173700" cy="229800"/>
          </a:xfrm>
          <a:prstGeom prst="straightConnector1">
            <a:avLst/>
          </a:prstGeom>
          <a:noFill/>
          <a:ln w="9525" cap="flat" cmpd="sng">
            <a:solidFill>
              <a:schemeClr val="dk2"/>
            </a:solidFill>
            <a:prstDash val="solid"/>
            <a:round/>
            <a:headEnd type="none" w="med" len="med"/>
            <a:tailEnd type="triangle" w="med" len="med"/>
          </a:ln>
        </p:spPr>
      </p:cxnSp>
      <p:cxnSp>
        <p:nvCxnSpPr>
          <p:cNvPr id="111" name="Google Shape;111;p16"/>
          <p:cNvCxnSpPr/>
          <p:nvPr/>
        </p:nvCxnSpPr>
        <p:spPr>
          <a:xfrm flipH="1">
            <a:off x="4081264" y="4182150"/>
            <a:ext cx="214200" cy="257700"/>
          </a:xfrm>
          <a:prstGeom prst="straightConnector1">
            <a:avLst/>
          </a:prstGeom>
          <a:noFill/>
          <a:ln w="9525" cap="flat" cmpd="sng">
            <a:solidFill>
              <a:schemeClr val="dk2"/>
            </a:solidFill>
            <a:prstDash val="solid"/>
            <a:round/>
            <a:headEnd type="none" w="med" len="med"/>
            <a:tailEnd type="triangle" w="med" len="med"/>
          </a:ln>
        </p:spPr>
      </p:cxnSp>
      <p:sp>
        <p:nvSpPr>
          <p:cNvPr id="112" name="Google Shape;112;p16"/>
          <p:cNvSpPr/>
          <p:nvPr/>
        </p:nvSpPr>
        <p:spPr>
          <a:xfrm>
            <a:off x="4290900" y="3622350"/>
            <a:ext cx="160825" cy="566050"/>
          </a:xfrm>
          <a:custGeom>
            <a:avLst/>
            <a:gdLst/>
            <a:ahLst/>
            <a:cxnLst/>
            <a:rect l="l" t="t" r="r" b="b"/>
            <a:pathLst>
              <a:path w="6433" h="22642" extrusionOk="0">
                <a:moveTo>
                  <a:pt x="0" y="0"/>
                </a:moveTo>
                <a:cubicBezTo>
                  <a:pt x="1072" y="1840"/>
                  <a:pt x="6407" y="7268"/>
                  <a:pt x="6430" y="11042"/>
                </a:cubicBezTo>
                <a:cubicBezTo>
                  <a:pt x="6453" y="14816"/>
                  <a:pt x="1188" y="20709"/>
                  <a:pt x="140" y="22642"/>
                </a:cubicBezTo>
              </a:path>
            </a:pathLst>
          </a:custGeom>
          <a:noFill/>
          <a:ln w="9525" cap="flat" cmpd="sng">
            <a:solidFill>
              <a:schemeClr val="dk2"/>
            </a:solidFill>
            <a:prstDash val="solid"/>
            <a:round/>
            <a:headEnd type="none" w="med" len="med"/>
            <a:tailEnd type="none" w="med" len="med"/>
          </a:ln>
        </p:spPr>
      </p:sp>
      <p:pic>
        <p:nvPicPr>
          <p:cNvPr id="113" name="Google Shape;113;p16"/>
          <p:cNvPicPr preferRelativeResize="0"/>
          <p:nvPr/>
        </p:nvPicPr>
        <p:blipFill>
          <a:blip r:embed="rId5">
            <a:alphaModFix/>
          </a:blip>
          <a:stretch>
            <a:fillRect/>
          </a:stretch>
        </p:blipFill>
        <p:spPr>
          <a:xfrm>
            <a:off x="483424" y="3208863"/>
            <a:ext cx="918600" cy="1384879"/>
          </a:xfrm>
          <a:prstGeom prst="rect">
            <a:avLst/>
          </a:prstGeom>
          <a:noFill/>
          <a:ln>
            <a:noFill/>
          </a:ln>
        </p:spPr>
      </p:pic>
      <p:cxnSp>
        <p:nvCxnSpPr>
          <p:cNvPr id="114" name="Google Shape;114;p16"/>
          <p:cNvCxnSpPr/>
          <p:nvPr/>
        </p:nvCxnSpPr>
        <p:spPr>
          <a:xfrm>
            <a:off x="331675" y="4205663"/>
            <a:ext cx="173700" cy="229800"/>
          </a:xfrm>
          <a:prstGeom prst="straightConnector1">
            <a:avLst/>
          </a:prstGeom>
          <a:noFill/>
          <a:ln w="9525" cap="flat" cmpd="sng">
            <a:solidFill>
              <a:schemeClr val="dk2"/>
            </a:solidFill>
            <a:prstDash val="solid"/>
            <a:round/>
            <a:headEnd type="none" w="med" len="med"/>
            <a:tailEnd type="triangle" w="med" len="med"/>
          </a:ln>
        </p:spPr>
      </p:cxnSp>
      <p:sp>
        <p:nvSpPr>
          <p:cNvPr id="115" name="Google Shape;115;p16"/>
          <p:cNvSpPr/>
          <p:nvPr/>
        </p:nvSpPr>
        <p:spPr>
          <a:xfrm rot="-351372">
            <a:off x="150081" y="3626450"/>
            <a:ext cx="176919" cy="627309"/>
          </a:xfrm>
          <a:custGeom>
            <a:avLst/>
            <a:gdLst/>
            <a:ahLst/>
            <a:cxnLst/>
            <a:rect l="l" t="t" r="r" b="b"/>
            <a:pathLst>
              <a:path w="8992" h="22363" extrusionOk="0">
                <a:moveTo>
                  <a:pt x="7874" y="0"/>
                </a:moveTo>
                <a:cubicBezTo>
                  <a:pt x="6570" y="1584"/>
                  <a:pt x="-139" y="5777"/>
                  <a:pt x="47" y="9504"/>
                </a:cubicBezTo>
                <a:cubicBezTo>
                  <a:pt x="233" y="13231"/>
                  <a:pt x="7501" y="20220"/>
                  <a:pt x="8992" y="22363"/>
                </a:cubicBezTo>
              </a:path>
            </a:pathLst>
          </a:custGeom>
          <a:noFill/>
          <a:ln w="9525" cap="flat" cmpd="sng">
            <a:solidFill>
              <a:schemeClr val="dk2"/>
            </a:solidFill>
            <a:prstDash val="solid"/>
            <a:round/>
            <a:headEnd type="none" w="med" len="med"/>
            <a:tailEnd type="none" w="med" len="med"/>
          </a:ln>
        </p:spPr>
      </p:sp>
      <p:cxnSp>
        <p:nvCxnSpPr>
          <p:cNvPr id="116" name="Google Shape;116;p16"/>
          <p:cNvCxnSpPr/>
          <p:nvPr/>
        </p:nvCxnSpPr>
        <p:spPr>
          <a:xfrm rot="10800000" flipH="1">
            <a:off x="226200" y="3398738"/>
            <a:ext cx="192000" cy="293700"/>
          </a:xfrm>
          <a:prstGeom prst="straightConnector1">
            <a:avLst/>
          </a:prstGeom>
          <a:noFill/>
          <a:ln w="9525" cap="flat" cmpd="sng">
            <a:solidFill>
              <a:schemeClr val="dk2"/>
            </a:solidFill>
            <a:prstDash val="solid"/>
            <a:round/>
            <a:headEnd type="none" w="med" len="med"/>
            <a:tailEnd type="triangle" w="med" len="med"/>
          </a:ln>
        </p:spPr>
      </p:cxnSp>
      <p:cxnSp>
        <p:nvCxnSpPr>
          <p:cNvPr id="117" name="Google Shape;117;p16"/>
          <p:cNvCxnSpPr/>
          <p:nvPr/>
        </p:nvCxnSpPr>
        <p:spPr>
          <a:xfrm rot="10800000">
            <a:off x="1422964" y="3421738"/>
            <a:ext cx="173700" cy="229800"/>
          </a:xfrm>
          <a:prstGeom prst="straightConnector1">
            <a:avLst/>
          </a:prstGeom>
          <a:noFill/>
          <a:ln w="9525" cap="flat" cmpd="sng">
            <a:solidFill>
              <a:schemeClr val="dk2"/>
            </a:solidFill>
            <a:prstDash val="solid"/>
            <a:round/>
            <a:headEnd type="none" w="med" len="med"/>
            <a:tailEnd type="triangle" w="med" len="med"/>
          </a:ln>
        </p:spPr>
      </p:cxnSp>
      <p:cxnSp>
        <p:nvCxnSpPr>
          <p:cNvPr id="118" name="Google Shape;118;p16"/>
          <p:cNvCxnSpPr/>
          <p:nvPr/>
        </p:nvCxnSpPr>
        <p:spPr>
          <a:xfrm flipH="1">
            <a:off x="1382464" y="4205663"/>
            <a:ext cx="214200" cy="257700"/>
          </a:xfrm>
          <a:prstGeom prst="straightConnector1">
            <a:avLst/>
          </a:prstGeom>
          <a:noFill/>
          <a:ln w="9525" cap="flat" cmpd="sng">
            <a:solidFill>
              <a:schemeClr val="dk2"/>
            </a:solidFill>
            <a:prstDash val="solid"/>
            <a:round/>
            <a:headEnd type="none" w="med" len="med"/>
            <a:tailEnd type="triangle" w="med" len="med"/>
          </a:ln>
        </p:spPr>
      </p:cxnSp>
      <p:sp>
        <p:nvSpPr>
          <p:cNvPr id="119" name="Google Shape;119;p16"/>
          <p:cNvSpPr/>
          <p:nvPr/>
        </p:nvSpPr>
        <p:spPr>
          <a:xfrm>
            <a:off x="1592100" y="3645863"/>
            <a:ext cx="160825" cy="566050"/>
          </a:xfrm>
          <a:custGeom>
            <a:avLst/>
            <a:gdLst/>
            <a:ahLst/>
            <a:cxnLst/>
            <a:rect l="l" t="t" r="r" b="b"/>
            <a:pathLst>
              <a:path w="6433" h="22642" extrusionOk="0">
                <a:moveTo>
                  <a:pt x="0" y="0"/>
                </a:moveTo>
                <a:cubicBezTo>
                  <a:pt x="1072" y="1840"/>
                  <a:pt x="6407" y="7268"/>
                  <a:pt x="6430" y="11042"/>
                </a:cubicBezTo>
                <a:cubicBezTo>
                  <a:pt x="6453" y="14816"/>
                  <a:pt x="1188" y="20709"/>
                  <a:pt x="140" y="22642"/>
                </a:cubicBezTo>
              </a:path>
            </a:pathLst>
          </a:custGeom>
          <a:noFill/>
          <a:ln w="9525" cap="flat" cmpd="sng">
            <a:solidFill>
              <a:schemeClr val="dk2"/>
            </a:solidFill>
            <a:prstDash val="solid"/>
            <a:round/>
            <a:headEnd type="none" w="med" len="med"/>
            <a:tailEnd type="none" w="med" len="med"/>
          </a:ln>
        </p:spPr>
      </p:sp>
      <p:pic>
        <p:nvPicPr>
          <p:cNvPr id="120" name="Google Shape;120;p16"/>
          <p:cNvPicPr preferRelativeResize="0"/>
          <p:nvPr/>
        </p:nvPicPr>
        <p:blipFill>
          <a:blip r:embed="rId5">
            <a:alphaModFix/>
          </a:blip>
          <a:stretch>
            <a:fillRect/>
          </a:stretch>
        </p:blipFill>
        <p:spPr>
          <a:xfrm>
            <a:off x="1833674" y="1609888"/>
            <a:ext cx="918600" cy="1384879"/>
          </a:xfrm>
          <a:prstGeom prst="rect">
            <a:avLst/>
          </a:prstGeom>
          <a:noFill/>
          <a:ln>
            <a:noFill/>
          </a:ln>
        </p:spPr>
      </p:pic>
      <p:cxnSp>
        <p:nvCxnSpPr>
          <p:cNvPr id="121" name="Google Shape;121;p16"/>
          <p:cNvCxnSpPr/>
          <p:nvPr/>
        </p:nvCxnSpPr>
        <p:spPr>
          <a:xfrm>
            <a:off x="1681925" y="2606688"/>
            <a:ext cx="173700" cy="229800"/>
          </a:xfrm>
          <a:prstGeom prst="straightConnector1">
            <a:avLst/>
          </a:prstGeom>
          <a:noFill/>
          <a:ln w="9525" cap="flat" cmpd="sng">
            <a:solidFill>
              <a:schemeClr val="dk2"/>
            </a:solidFill>
            <a:prstDash val="solid"/>
            <a:round/>
            <a:headEnd type="none" w="med" len="med"/>
            <a:tailEnd type="triangle" w="med" len="med"/>
          </a:ln>
        </p:spPr>
      </p:cxnSp>
      <p:sp>
        <p:nvSpPr>
          <p:cNvPr id="122" name="Google Shape;122;p16"/>
          <p:cNvSpPr/>
          <p:nvPr/>
        </p:nvSpPr>
        <p:spPr>
          <a:xfrm rot="-351372">
            <a:off x="1500331" y="2027475"/>
            <a:ext cx="176919" cy="627309"/>
          </a:xfrm>
          <a:custGeom>
            <a:avLst/>
            <a:gdLst/>
            <a:ahLst/>
            <a:cxnLst/>
            <a:rect l="l" t="t" r="r" b="b"/>
            <a:pathLst>
              <a:path w="8992" h="22363" extrusionOk="0">
                <a:moveTo>
                  <a:pt x="7874" y="0"/>
                </a:moveTo>
                <a:cubicBezTo>
                  <a:pt x="6570" y="1584"/>
                  <a:pt x="-139" y="5777"/>
                  <a:pt x="47" y="9504"/>
                </a:cubicBezTo>
                <a:cubicBezTo>
                  <a:pt x="233" y="13231"/>
                  <a:pt x="7501" y="20220"/>
                  <a:pt x="8992" y="22363"/>
                </a:cubicBezTo>
              </a:path>
            </a:pathLst>
          </a:custGeom>
          <a:noFill/>
          <a:ln w="9525" cap="flat" cmpd="sng">
            <a:solidFill>
              <a:schemeClr val="dk2"/>
            </a:solidFill>
            <a:prstDash val="solid"/>
            <a:round/>
            <a:headEnd type="none" w="med" len="med"/>
            <a:tailEnd type="none" w="med" len="med"/>
          </a:ln>
        </p:spPr>
      </p:sp>
      <p:cxnSp>
        <p:nvCxnSpPr>
          <p:cNvPr id="123" name="Google Shape;123;p16"/>
          <p:cNvCxnSpPr/>
          <p:nvPr/>
        </p:nvCxnSpPr>
        <p:spPr>
          <a:xfrm rot="10800000" flipH="1">
            <a:off x="1576450" y="1799763"/>
            <a:ext cx="192000" cy="293700"/>
          </a:xfrm>
          <a:prstGeom prst="straightConnector1">
            <a:avLst/>
          </a:prstGeom>
          <a:noFill/>
          <a:ln w="9525" cap="flat" cmpd="sng">
            <a:solidFill>
              <a:schemeClr val="dk2"/>
            </a:solidFill>
            <a:prstDash val="solid"/>
            <a:round/>
            <a:headEnd type="none" w="med" len="med"/>
            <a:tailEnd type="triangle" w="med" len="med"/>
          </a:ln>
        </p:spPr>
      </p:cxnSp>
      <p:cxnSp>
        <p:nvCxnSpPr>
          <p:cNvPr id="124" name="Google Shape;124;p16"/>
          <p:cNvCxnSpPr/>
          <p:nvPr/>
        </p:nvCxnSpPr>
        <p:spPr>
          <a:xfrm rot="10800000">
            <a:off x="2773214" y="1822763"/>
            <a:ext cx="173700" cy="229800"/>
          </a:xfrm>
          <a:prstGeom prst="straightConnector1">
            <a:avLst/>
          </a:prstGeom>
          <a:noFill/>
          <a:ln w="9525" cap="flat" cmpd="sng">
            <a:solidFill>
              <a:schemeClr val="dk2"/>
            </a:solidFill>
            <a:prstDash val="solid"/>
            <a:round/>
            <a:headEnd type="none" w="med" len="med"/>
            <a:tailEnd type="triangle" w="med" len="med"/>
          </a:ln>
        </p:spPr>
      </p:cxnSp>
      <p:cxnSp>
        <p:nvCxnSpPr>
          <p:cNvPr id="125" name="Google Shape;125;p16"/>
          <p:cNvCxnSpPr/>
          <p:nvPr/>
        </p:nvCxnSpPr>
        <p:spPr>
          <a:xfrm flipH="1">
            <a:off x="2732714" y="2606688"/>
            <a:ext cx="214200" cy="257700"/>
          </a:xfrm>
          <a:prstGeom prst="straightConnector1">
            <a:avLst/>
          </a:prstGeom>
          <a:noFill/>
          <a:ln w="9525" cap="flat" cmpd="sng">
            <a:solidFill>
              <a:schemeClr val="dk2"/>
            </a:solidFill>
            <a:prstDash val="solid"/>
            <a:round/>
            <a:headEnd type="none" w="med" len="med"/>
            <a:tailEnd type="triangle" w="med" len="med"/>
          </a:ln>
        </p:spPr>
      </p:cxnSp>
      <p:sp>
        <p:nvSpPr>
          <p:cNvPr id="126" name="Google Shape;126;p16"/>
          <p:cNvSpPr/>
          <p:nvPr/>
        </p:nvSpPr>
        <p:spPr>
          <a:xfrm>
            <a:off x="2942350" y="2046888"/>
            <a:ext cx="160825" cy="566050"/>
          </a:xfrm>
          <a:custGeom>
            <a:avLst/>
            <a:gdLst/>
            <a:ahLst/>
            <a:cxnLst/>
            <a:rect l="l" t="t" r="r" b="b"/>
            <a:pathLst>
              <a:path w="6433" h="22642" extrusionOk="0">
                <a:moveTo>
                  <a:pt x="0" y="0"/>
                </a:moveTo>
                <a:cubicBezTo>
                  <a:pt x="1072" y="1840"/>
                  <a:pt x="6407" y="7268"/>
                  <a:pt x="6430" y="11042"/>
                </a:cubicBezTo>
                <a:cubicBezTo>
                  <a:pt x="6453" y="14816"/>
                  <a:pt x="1188" y="20709"/>
                  <a:pt x="140" y="22642"/>
                </a:cubicBezTo>
              </a:path>
            </a:pathLst>
          </a:custGeom>
          <a:noFill/>
          <a:ln w="9525" cap="flat" cmpd="sng">
            <a:solidFill>
              <a:schemeClr val="dk2"/>
            </a:solidFill>
            <a:prstDash val="solid"/>
            <a:round/>
            <a:headEnd type="none" w="med" len="med"/>
            <a:tailEnd type="none" w="med" len="med"/>
          </a:ln>
        </p:spPr>
      </p:sp>
      <p:cxnSp>
        <p:nvCxnSpPr>
          <p:cNvPr id="127" name="Google Shape;127;p16"/>
          <p:cNvCxnSpPr/>
          <p:nvPr/>
        </p:nvCxnSpPr>
        <p:spPr>
          <a:xfrm rot="-5400000">
            <a:off x="1162005" y="4595543"/>
            <a:ext cx="107700" cy="154500"/>
          </a:xfrm>
          <a:prstGeom prst="straightConnector1">
            <a:avLst/>
          </a:prstGeom>
          <a:noFill/>
          <a:ln w="9525" cap="flat" cmpd="sng">
            <a:solidFill>
              <a:schemeClr val="dk2"/>
            </a:solidFill>
            <a:prstDash val="solid"/>
            <a:round/>
            <a:headEnd type="none" w="med" len="med"/>
            <a:tailEnd type="triangle" w="med" len="med"/>
          </a:ln>
        </p:spPr>
      </p:cxnSp>
      <p:cxnSp>
        <p:nvCxnSpPr>
          <p:cNvPr id="128" name="Google Shape;128;p16"/>
          <p:cNvCxnSpPr/>
          <p:nvPr/>
        </p:nvCxnSpPr>
        <p:spPr>
          <a:xfrm rot="5400000" flipH="1">
            <a:off x="612590" y="4573493"/>
            <a:ext cx="132900" cy="173400"/>
          </a:xfrm>
          <a:prstGeom prst="straightConnector1">
            <a:avLst/>
          </a:prstGeom>
          <a:noFill/>
          <a:ln w="9525" cap="flat" cmpd="sng">
            <a:solidFill>
              <a:schemeClr val="dk2"/>
            </a:solidFill>
            <a:prstDash val="solid"/>
            <a:round/>
            <a:headEnd type="none" w="med" len="med"/>
            <a:tailEnd type="triangle" w="med" len="med"/>
          </a:ln>
        </p:spPr>
      </p:cxnSp>
      <p:sp>
        <p:nvSpPr>
          <p:cNvPr id="129" name="Google Shape;129;p16"/>
          <p:cNvSpPr/>
          <p:nvPr/>
        </p:nvSpPr>
        <p:spPr>
          <a:xfrm rot="5400000">
            <a:off x="902097" y="4583244"/>
            <a:ext cx="99760" cy="380895"/>
          </a:xfrm>
          <a:custGeom>
            <a:avLst/>
            <a:gdLst/>
            <a:ahLst/>
            <a:cxnLst/>
            <a:rect l="l" t="t" r="r" b="b"/>
            <a:pathLst>
              <a:path w="6433" h="22642" extrusionOk="0">
                <a:moveTo>
                  <a:pt x="0" y="0"/>
                </a:moveTo>
                <a:cubicBezTo>
                  <a:pt x="1072" y="1840"/>
                  <a:pt x="6407" y="7268"/>
                  <a:pt x="6430" y="11042"/>
                </a:cubicBezTo>
                <a:cubicBezTo>
                  <a:pt x="6453" y="14816"/>
                  <a:pt x="1188" y="20709"/>
                  <a:pt x="140" y="22642"/>
                </a:cubicBezTo>
              </a:path>
            </a:pathLst>
          </a:custGeom>
          <a:noFill/>
          <a:ln w="9525" cap="flat" cmpd="sng">
            <a:solidFill>
              <a:schemeClr val="dk2"/>
            </a:solidFill>
            <a:prstDash val="solid"/>
            <a:round/>
            <a:headEnd type="none" w="med" len="med"/>
            <a:tailEnd type="none" w="med" len="med"/>
          </a:ln>
        </p:spPr>
      </p:sp>
      <p:cxnSp>
        <p:nvCxnSpPr>
          <p:cNvPr id="130" name="Google Shape;130;p16"/>
          <p:cNvCxnSpPr/>
          <p:nvPr/>
        </p:nvCxnSpPr>
        <p:spPr>
          <a:xfrm rot="-5400000">
            <a:off x="3860805" y="4559680"/>
            <a:ext cx="107700" cy="154500"/>
          </a:xfrm>
          <a:prstGeom prst="straightConnector1">
            <a:avLst/>
          </a:prstGeom>
          <a:noFill/>
          <a:ln w="9525" cap="flat" cmpd="sng">
            <a:solidFill>
              <a:schemeClr val="dk2"/>
            </a:solidFill>
            <a:prstDash val="solid"/>
            <a:round/>
            <a:headEnd type="none" w="med" len="med"/>
            <a:tailEnd type="triangle" w="med" len="med"/>
          </a:ln>
        </p:spPr>
      </p:cxnSp>
      <p:cxnSp>
        <p:nvCxnSpPr>
          <p:cNvPr id="131" name="Google Shape;131;p16"/>
          <p:cNvCxnSpPr/>
          <p:nvPr/>
        </p:nvCxnSpPr>
        <p:spPr>
          <a:xfrm rot="5400000" flipH="1">
            <a:off x="3311390" y="4537630"/>
            <a:ext cx="132900" cy="173400"/>
          </a:xfrm>
          <a:prstGeom prst="straightConnector1">
            <a:avLst/>
          </a:prstGeom>
          <a:noFill/>
          <a:ln w="9525" cap="flat" cmpd="sng">
            <a:solidFill>
              <a:schemeClr val="dk2"/>
            </a:solidFill>
            <a:prstDash val="solid"/>
            <a:round/>
            <a:headEnd type="none" w="med" len="med"/>
            <a:tailEnd type="triangle" w="med" len="med"/>
          </a:ln>
        </p:spPr>
      </p:cxnSp>
      <p:sp>
        <p:nvSpPr>
          <p:cNvPr id="132" name="Google Shape;132;p16"/>
          <p:cNvSpPr/>
          <p:nvPr/>
        </p:nvSpPr>
        <p:spPr>
          <a:xfrm rot="5400000">
            <a:off x="3600897" y="4547382"/>
            <a:ext cx="99760" cy="380895"/>
          </a:xfrm>
          <a:custGeom>
            <a:avLst/>
            <a:gdLst/>
            <a:ahLst/>
            <a:cxnLst/>
            <a:rect l="l" t="t" r="r" b="b"/>
            <a:pathLst>
              <a:path w="6433" h="22642" extrusionOk="0">
                <a:moveTo>
                  <a:pt x="0" y="0"/>
                </a:moveTo>
                <a:cubicBezTo>
                  <a:pt x="1072" y="1840"/>
                  <a:pt x="6407" y="7268"/>
                  <a:pt x="6430" y="11042"/>
                </a:cubicBezTo>
                <a:cubicBezTo>
                  <a:pt x="6453" y="14816"/>
                  <a:pt x="1188" y="20709"/>
                  <a:pt x="140" y="22642"/>
                </a:cubicBezTo>
              </a:path>
            </a:pathLst>
          </a:custGeom>
          <a:noFill/>
          <a:ln w="9525" cap="flat" cmpd="sng">
            <a:solidFill>
              <a:schemeClr val="dk2"/>
            </a:solidFill>
            <a:prstDash val="solid"/>
            <a:round/>
            <a:headEnd type="none" w="med" len="med"/>
            <a:tailEnd type="none" w="med" len="med"/>
          </a:ln>
        </p:spPr>
      </p:sp>
      <p:cxnSp>
        <p:nvCxnSpPr>
          <p:cNvPr id="133" name="Google Shape;133;p16"/>
          <p:cNvCxnSpPr/>
          <p:nvPr/>
        </p:nvCxnSpPr>
        <p:spPr>
          <a:xfrm rot="-5400000">
            <a:off x="2511405" y="2996568"/>
            <a:ext cx="107700" cy="154500"/>
          </a:xfrm>
          <a:prstGeom prst="straightConnector1">
            <a:avLst/>
          </a:prstGeom>
          <a:noFill/>
          <a:ln w="9525" cap="flat" cmpd="sng">
            <a:solidFill>
              <a:schemeClr val="dk2"/>
            </a:solidFill>
            <a:prstDash val="solid"/>
            <a:round/>
            <a:headEnd type="none" w="med" len="med"/>
            <a:tailEnd type="triangle" w="med" len="med"/>
          </a:ln>
        </p:spPr>
      </p:cxnSp>
      <p:cxnSp>
        <p:nvCxnSpPr>
          <p:cNvPr id="134" name="Google Shape;134;p16"/>
          <p:cNvCxnSpPr/>
          <p:nvPr/>
        </p:nvCxnSpPr>
        <p:spPr>
          <a:xfrm rot="5400000" flipH="1">
            <a:off x="1961990" y="2974518"/>
            <a:ext cx="132900" cy="173400"/>
          </a:xfrm>
          <a:prstGeom prst="straightConnector1">
            <a:avLst/>
          </a:prstGeom>
          <a:noFill/>
          <a:ln w="9525" cap="flat" cmpd="sng">
            <a:solidFill>
              <a:schemeClr val="dk2"/>
            </a:solidFill>
            <a:prstDash val="solid"/>
            <a:round/>
            <a:headEnd type="none" w="med" len="med"/>
            <a:tailEnd type="triangle" w="med" len="med"/>
          </a:ln>
        </p:spPr>
      </p:cxnSp>
      <p:sp>
        <p:nvSpPr>
          <p:cNvPr id="135" name="Google Shape;135;p16"/>
          <p:cNvSpPr/>
          <p:nvPr/>
        </p:nvSpPr>
        <p:spPr>
          <a:xfrm rot="5400000">
            <a:off x="2251497" y="2984269"/>
            <a:ext cx="99760" cy="380895"/>
          </a:xfrm>
          <a:custGeom>
            <a:avLst/>
            <a:gdLst/>
            <a:ahLst/>
            <a:cxnLst/>
            <a:rect l="l" t="t" r="r" b="b"/>
            <a:pathLst>
              <a:path w="6433" h="22642" extrusionOk="0">
                <a:moveTo>
                  <a:pt x="0" y="0"/>
                </a:moveTo>
                <a:cubicBezTo>
                  <a:pt x="1072" y="1840"/>
                  <a:pt x="6407" y="7268"/>
                  <a:pt x="6430" y="11042"/>
                </a:cubicBezTo>
                <a:cubicBezTo>
                  <a:pt x="6453" y="14816"/>
                  <a:pt x="1188" y="20709"/>
                  <a:pt x="140" y="22642"/>
                </a:cubicBezTo>
              </a:path>
            </a:pathLst>
          </a:custGeom>
          <a:noFill/>
          <a:ln w="9525" cap="flat" cmpd="sng">
            <a:solidFill>
              <a:schemeClr val="dk2"/>
            </a:solidFill>
            <a:prstDash val="solid"/>
            <a:round/>
            <a:headEnd type="none" w="med" len="med"/>
            <a:tailEnd type="none" w="med" len="med"/>
          </a:ln>
        </p:spPr>
      </p:sp>
      <p:pic>
        <p:nvPicPr>
          <p:cNvPr id="136" name="Google Shape;136;p16"/>
          <p:cNvPicPr preferRelativeResize="0"/>
          <p:nvPr/>
        </p:nvPicPr>
        <p:blipFill>
          <a:blip r:embed="rId6">
            <a:alphaModFix/>
          </a:blip>
          <a:stretch>
            <a:fillRect/>
          </a:stretch>
        </p:blipFill>
        <p:spPr>
          <a:xfrm>
            <a:off x="3991888" y="4786913"/>
            <a:ext cx="99276" cy="99276"/>
          </a:xfrm>
          <a:prstGeom prst="rect">
            <a:avLst/>
          </a:prstGeom>
          <a:noFill/>
          <a:ln>
            <a:noFill/>
          </a:ln>
        </p:spPr>
      </p:pic>
      <p:sp>
        <p:nvSpPr>
          <p:cNvPr id="137" name="Google Shape;137;p16"/>
          <p:cNvSpPr txBox="1"/>
          <p:nvPr/>
        </p:nvSpPr>
        <p:spPr>
          <a:xfrm>
            <a:off x="4091163" y="4703613"/>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Clipartkey</a:t>
            </a:r>
            <a:endParaRPr sz="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239550" y="454200"/>
            <a:ext cx="4092900" cy="87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Pace Yourself</a:t>
            </a:r>
            <a:endParaRPr sz="3200">
              <a:latin typeface="Comfortaa"/>
              <a:ea typeface="Comfortaa"/>
              <a:cs typeface="Comfortaa"/>
              <a:sym typeface="Comfortaa"/>
            </a:endParaRPr>
          </a:p>
        </p:txBody>
      </p:sp>
      <p:sp>
        <p:nvSpPr>
          <p:cNvPr id="143" name="Google Shape;143;p17"/>
          <p:cNvSpPr txBox="1"/>
          <p:nvPr/>
        </p:nvSpPr>
        <p:spPr>
          <a:xfrm>
            <a:off x="4686900" y="345450"/>
            <a:ext cx="4369200" cy="45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u="sng">
                <a:solidFill>
                  <a:schemeClr val="dk1"/>
                </a:solidFill>
                <a:latin typeface="Comfortaa"/>
                <a:ea typeface="Comfortaa"/>
                <a:cs typeface="Comfortaa"/>
                <a:sym typeface="Comfortaa"/>
              </a:rPr>
              <a:t>Main Activity: Pacing strength exercises</a:t>
            </a:r>
            <a:endParaRPr/>
          </a:p>
        </p:txBody>
      </p:sp>
      <p:pic>
        <p:nvPicPr>
          <p:cNvPr id="144" name="Google Shape;144;p17"/>
          <p:cNvPicPr preferRelativeResize="0"/>
          <p:nvPr/>
        </p:nvPicPr>
        <p:blipFill>
          <a:blip r:embed="rId3">
            <a:alphaModFix/>
          </a:blip>
          <a:stretch>
            <a:fillRect/>
          </a:stretch>
        </p:blipFill>
        <p:spPr>
          <a:xfrm>
            <a:off x="101400" y="1592025"/>
            <a:ext cx="4369200" cy="2484945"/>
          </a:xfrm>
          <a:prstGeom prst="rect">
            <a:avLst/>
          </a:prstGeom>
          <a:noFill/>
          <a:ln>
            <a:noFill/>
          </a:ln>
        </p:spPr>
      </p:pic>
      <p:pic>
        <p:nvPicPr>
          <p:cNvPr id="145" name="Google Shape;145;p17"/>
          <p:cNvPicPr preferRelativeResize="0"/>
          <p:nvPr/>
        </p:nvPicPr>
        <p:blipFill>
          <a:blip r:embed="rId4">
            <a:alphaModFix/>
          </a:blip>
          <a:stretch>
            <a:fillRect/>
          </a:stretch>
        </p:blipFill>
        <p:spPr>
          <a:xfrm>
            <a:off x="4657550" y="2908300"/>
            <a:ext cx="2124885" cy="1165775"/>
          </a:xfrm>
          <a:prstGeom prst="rect">
            <a:avLst/>
          </a:prstGeom>
          <a:noFill/>
          <a:ln>
            <a:noFill/>
          </a:ln>
        </p:spPr>
      </p:pic>
      <p:pic>
        <p:nvPicPr>
          <p:cNvPr id="146" name="Google Shape;146;p17"/>
          <p:cNvPicPr preferRelativeResize="0"/>
          <p:nvPr/>
        </p:nvPicPr>
        <p:blipFill>
          <a:blip r:embed="rId5">
            <a:alphaModFix/>
          </a:blip>
          <a:stretch>
            <a:fillRect/>
          </a:stretch>
        </p:blipFill>
        <p:spPr>
          <a:xfrm>
            <a:off x="6858637" y="2908300"/>
            <a:ext cx="2197476" cy="1165770"/>
          </a:xfrm>
          <a:prstGeom prst="rect">
            <a:avLst/>
          </a:prstGeom>
          <a:noFill/>
          <a:ln>
            <a:noFill/>
          </a:ln>
        </p:spPr>
      </p:pic>
      <p:pic>
        <p:nvPicPr>
          <p:cNvPr id="147" name="Google Shape;147;p17"/>
          <p:cNvPicPr preferRelativeResize="0"/>
          <p:nvPr/>
        </p:nvPicPr>
        <p:blipFill>
          <a:blip r:embed="rId6">
            <a:alphaModFix/>
          </a:blip>
          <a:stretch>
            <a:fillRect/>
          </a:stretch>
        </p:blipFill>
        <p:spPr>
          <a:xfrm>
            <a:off x="5996538" y="1020912"/>
            <a:ext cx="1749926" cy="1807975"/>
          </a:xfrm>
          <a:prstGeom prst="rect">
            <a:avLst/>
          </a:prstGeom>
          <a:noFill/>
          <a:ln>
            <a:noFill/>
          </a:ln>
        </p:spPr>
      </p:pic>
      <p:pic>
        <p:nvPicPr>
          <p:cNvPr id="148" name="Google Shape;148;p17"/>
          <p:cNvPicPr preferRelativeResize="0"/>
          <p:nvPr/>
        </p:nvPicPr>
        <p:blipFill>
          <a:blip r:embed="rId7">
            <a:alphaModFix/>
          </a:blip>
          <a:stretch>
            <a:fillRect/>
          </a:stretch>
        </p:blipFill>
        <p:spPr>
          <a:xfrm>
            <a:off x="3852138" y="4074088"/>
            <a:ext cx="99276" cy="99276"/>
          </a:xfrm>
          <a:prstGeom prst="rect">
            <a:avLst/>
          </a:prstGeom>
          <a:noFill/>
          <a:ln>
            <a:noFill/>
          </a:ln>
        </p:spPr>
      </p:pic>
      <p:sp>
        <p:nvSpPr>
          <p:cNvPr id="149" name="Google Shape;149;p17"/>
          <p:cNvSpPr txBox="1"/>
          <p:nvPr/>
        </p:nvSpPr>
        <p:spPr>
          <a:xfrm>
            <a:off x="3951413" y="3990788"/>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Canva</a:t>
            </a:r>
            <a:endParaRPr sz="6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239550" y="454200"/>
            <a:ext cx="4092900" cy="873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600">
              <a:latin typeface="Verdana"/>
              <a:ea typeface="Verdana"/>
              <a:cs typeface="Verdana"/>
              <a:sym typeface="Verdana"/>
            </a:endParaRPr>
          </a:p>
          <a:p>
            <a:pPr marL="0" lvl="0" indent="0" algn="ctr" rtl="0">
              <a:spcBef>
                <a:spcPts val="0"/>
              </a:spcBef>
              <a:spcAft>
                <a:spcPts val="0"/>
              </a:spcAft>
              <a:buNone/>
            </a:pPr>
            <a:endParaRPr sz="800">
              <a:latin typeface="Comfortaa"/>
              <a:ea typeface="Comfortaa"/>
              <a:cs typeface="Comfortaa"/>
              <a:sym typeface="Comfortaa"/>
            </a:endParaRPr>
          </a:p>
          <a:p>
            <a:pPr marL="0" lvl="0" indent="0" algn="ctr" rtl="0">
              <a:spcBef>
                <a:spcPts val="0"/>
              </a:spcBef>
              <a:spcAft>
                <a:spcPts val="0"/>
              </a:spcAft>
              <a:buNone/>
            </a:pPr>
            <a:r>
              <a:rPr lang="en" sz="4500" b="1">
                <a:solidFill>
                  <a:srgbClr val="0097A7"/>
                </a:solidFill>
                <a:latin typeface="Amatic SC"/>
                <a:ea typeface="Amatic SC"/>
                <a:cs typeface="Amatic SC"/>
                <a:sym typeface="Amatic SC"/>
              </a:rPr>
              <a:t>Pace Yourself</a:t>
            </a:r>
            <a:endParaRPr sz="3200">
              <a:latin typeface="Comfortaa"/>
              <a:ea typeface="Comfortaa"/>
              <a:cs typeface="Comfortaa"/>
              <a:sym typeface="Comfortaa"/>
            </a:endParaRPr>
          </a:p>
        </p:txBody>
      </p:sp>
      <p:sp>
        <p:nvSpPr>
          <p:cNvPr id="155" name="Google Shape;155;p18"/>
          <p:cNvSpPr/>
          <p:nvPr/>
        </p:nvSpPr>
        <p:spPr>
          <a:xfrm>
            <a:off x="144000" y="1465625"/>
            <a:ext cx="4284000" cy="26295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txBox="1"/>
          <p:nvPr/>
        </p:nvSpPr>
        <p:spPr>
          <a:xfrm>
            <a:off x="213750" y="1671275"/>
            <a:ext cx="4067400" cy="22560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Char char="●"/>
            </a:pPr>
            <a:r>
              <a:rPr lang="en" sz="1100" b="1">
                <a:solidFill>
                  <a:schemeClr val="accent6"/>
                </a:solidFill>
                <a:latin typeface="Comfortaa"/>
                <a:ea typeface="Comfortaa"/>
                <a:cs typeface="Comfortaa"/>
                <a:sym typeface="Comfortaa"/>
              </a:rPr>
              <a:t>Grades K-9: </a:t>
            </a:r>
            <a:r>
              <a:rPr lang="en" sz="1100" i="1">
                <a:solidFill>
                  <a:schemeClr val="accent6"/>
                </a:solidFill>
                <a:latin typeface="Comfortaa"/>
                <a:ea typeface="Comfortaa"/>
                <a:cs typeface="Comfortaa"/>
                <a:sym typeface="Comfortaa"/>
              </a:rPr>
              <a:t>To decrease difficulty</a:t>
            </a:r>
            <a:r>
              <a:rPr lang="en" sz="1100">
                <a:solidFill>
                  <a:schemeClr val="accent6"/>
                </a:solidFill>
                <a:latin typeface="Comfortaa"/>
                <a:ea typeface="Comfortaa"/>
                <a:cs typeface="Comfortaa"/>
                <a:sym typeface="Comfortaa"/>
              </a:rPr>
              <a:t>, decrease the amount of exercises. </a:t>
            </a:r>
            <a:r>
              <a:rPr lang="en" sz="1100" i="1">
                <a:solidFill>
                  <a:schemeClr val="accent6"/>
                </a:solidFill>
                <a:latin typeface="Comfortaa"/>
                <a:ea typeface="Comfortaa"/>
                <a:cs typeface="Comfortaa"/>
                <a:sym typeface="Comfortaa"/>
              </a:rPr>
              <a:t>To increase difficulty, </a:t>
            </a:r>
            <a:r>
              <a:rPr lang="en" sz="1100">
                <a:solidFill>
                  <a:schemeClr val="accent6"/>
                </a:solidFill>
                <a:latin typeface="Comfortaa"/>
                <a:ea typeface="Comfortaa"/>
                <a:cs typeface="Comfortaa"/>
                <a:sym typeface="Comfortaa"/>
              </a:rPr>
              <a:t>have students perform exercises with a manipulative (i.e., dribble ball).</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Char char="●"/>
            </a:pPr>
            <a:r>
              <a:rPr lang="en" sz="1100" b="1">
                <a:solidFill>
                  <a:schemeClr val="accent6"/>
                </a:solidFill>
                <a:latin typeface="Comfortaa"/>
                <a:ea typeface="Comfortaa"/>
                <a:cs typeface="Comfortaa"/>
                <a:sym typeface="Comfortaa"/>
              </a:rPr>
              <a:t>Grades 10-12</a:t>
            </a:r>
            <a:r>
              <a:rPr lang="en" sz="1100">
                <a:solidFill>
                  <a:schemeClr val="accent6"/>
                </a:solidFill>
                <a:latin typeface="Comfortaa"/>
                <a:ea typeface="Comfortaa"/>
                <a:cs typeface="Comfortaa"/>
                <a:sym typeface="Comfortaa"/>
              </a:rPr>
              <a:t>: </a:t>
            </a:r>
            <a:r>
              <a:rPr lang="en" sz="1100" i="1">
                <a:solidFill>
                  <a:schemeClr val="accent6"/>
                </a:solidFill>
                <a:latin typeface="Comfortaa"/>
                <a:ea typeface="Comfortaa"/>
                <a:cs typeface="Comfortaa"/>
                <a:sym typeface="Comfortaa"/>
              </a:rPr>
              <a:t>To decrease difficulty,</a:t>
            </a:r>
            <a:r>
              <a:rPr lang="en" sz="1100">
                <a:solidFill>
                  <a:schemeClr val="accent6"/>
                </a:solidFill>
                <a:latin typeface="Comfortaa"/>
                <a:ea typeface="Comfortaa"/>
                <a:cs typeface="Comfortaa"/>
                <a:sym typeface="Comfortaa"/>
              </a:rPr>
              <a:t> decrease the duration of time the students have to perform the movements for. </a:t>
            </a:r>
            <a:r>
              <a:rPr lang="en" sz="1100" i="1">
                <a:solidFill>
                  <a:schemeClr val="accent6"/>
                </a:solidFill>
                <a:latin typeface="Comfortaa"/>
                <a:ea typeface="Comfortaa"/>
                <a:cs typeface="Comfortaa"/>
                <a:sym typeface="Comfortaa"/>
              </a:rPr>
              <a:t>To increase difficulty,</a:t>
            </a:r>
            <a:r>
              <a:rPr lang="en" sz="1100">
                <a:solidFill>
                  <a:schemeClr val="accent6"/>
                </a:solidFill>
                <a:latin typeface="Comfortaa"/>
                <a:ea typeface="Comfortaa"/>
                <a:cs typeface="Comfortaa"/>
                <a:sym typeface="Comfortaa"/>
              </a:rPr>
              <a:t> have students perform some exercises with small weights. </a:t>
            </a:r>
            <a:r>
              <a:rPr lang="en" sz="1100" i="1">
                <a:solidFill>
                  <a:schemeClr val="accent6"/>
                </a:solidFill>
                <a:latin typeface="Comfortaa"/>
                <a:ea typeface="Comfortaa"/>
                <a:cs typeface="Comfortaa"/>
                <a:sym typeface="Comfortaa"/>
              </a:rPr>
              <a:t>To promote teamwork, </a:t>
            </a:r>
            <a:r>
              <a:rPr lang="en" sz="1100">
                <a:solidFill>
                  <a:schemeClr val="accent6"/>
                </a:solidFill>
                <a:latin typeface="Comfortaa"/>
                <a:ea typeface="Comfortaa"/>
                <a:cs typeface="Comfortaa"/>
                <a:sym typeface="Comfortaa"/>
              </a:rPr>
              <a:t>have students count out loud together.</a:t>
            </a:r>
            <a:endParaRPr sz="1100">
              <a:solidFill>
                <a:schemeClr val="accent6"/>
              </a:solidFill>
              <a:latin typeface="Comfortaa"/>
              <a:ea typeface="Comfortaa"/>
              <a:cs typeface="Comfortaa"/>
              <a:sym typeface="Comfortaa"/>
            </a:endParaRPr>
          </a:p>
          <a:p>
            <a:pPr marL="0" lvl="0" indent="0" algn="l" rtl="0">
              <a:spcBef>
                <a:spcPts val="1200"/>
              </a:spcBef>
              <a:spcAft>
                <a:spcPts val="0"/>
              </a:spcAft>
              <a:buNone/>
            </a:pPr>
            <a:endParaRPr b="1" u="sng">
              <a:solidFill>
                <a:srgbClr val="000000"/>
              </a:solidFill>
              <a:latin typeface="Comfortaa"/>
              <a:ea typeface="Comfortaa"/>
              <a:cs typeface="Comfortaa"/>
              <a:sym typeface="Comfortaa"/>
            </a:endParaRPr>
          </a:p>
        </p:txBody>
      </p:sp>
      <p:sp>
        <p:nvSpPr>
          <p:cNvPr id="157" name="Google Shape;157;p18"/>
          <p:cNvSpPr txBox="1"/>
          <p:nvPr/>
        </p:nvSpPr>
        <p:spPr>
          <a:xfrm>
            <a:off x="224800" y="1482450"/>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Grade Level  Adaptations:</a:t>
            </a:r>
            <a:endParaRPr b="1" u="sng">
              <a:solidFill>
                <a:srgbClr val="EEFF41"/>
              </a:solidFill>
              <a:latin typeface="Comfortaa"/>
              <a:ea typeface="Comfortaa"/>
              <a:cs typeface="Comfortaa"/>
              <a:sym typeface="Comfortaa"/>
            </a:endParaRPr>
          </a:p>
        </p:txBody>
      </p:sp>
      <p:sp>
        <p:nvSpPr>
          <p:cNvPr id="158" name="Google Shape;158;p18"/>
          <p:cNvSpPr/>
          <p:nvPr/>
        </p:nvSpPr>
        <p:spPr>
          <a:xfrm>
            <a:off x="4780075" y="321475"/>
            <a:ext cx="4206900" cy="2711400"/>
          </a:xfrm>
          <a:prstGeom prst="rect">
            <a:avLst/>
          </a:prstGeom>
          <a:solidFill>
            <a:srgbClr val="0097A7"/>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8"/>
          <p:cNvSpPr txBox="1"/>
          <p:nvPr/>
        </p:nvSpPr>
        <p:spPr>
          <a:xfrm>
            <a:off x="4849825" y="527125"/>
            <a:ext cx="4067400" cy="2629500"/>
          </a:xfrm>
          <a:prstGeom prst="rect">
            <a:avLst/>
          </a:prstGeom>
          <a:noFill/>
          <a:ln>
            <a:noFill/>
          </a:ln>
        </p:spPr>
        <p:txBody>
          <a:bodyPr spcFirstLastPara="1" wrap="square" lIns="91425" tIns="91425" rIns="91425" bIns="91425" anchor="t" anchorCtr="0">
            <a:noAutofit/>
          </a:bodyPr>
          <a:lstStyle/>
          <a:p>
            <a:pPr marL="457200" lvl="0" indent="-298450" algn="l" rtl="0">
              <a:lnSpc>
                <a:spcPct val="115000"/>
              </a:lnSpc>
              <a:spcBef>
                <a:spcPts val="1200"/>
              </a:spcBef>
              <a:spcAft>
                <a:spcPts val="0"/>
              </a:spcAft>
              <a:buClr>
                <a:schemeClr val="accent6"/>
              </a:buClr>
              <a:buSzPts val="1100"/>
              <a:buChar char="●"/>
            </a:pPr>
            <a:r>
              <a:rPr lang="en" sz="1100">
                <a:solidFill>
                  <a:schemeClr val="accent6"/>
                </a:solidFill>
                <a:latin typeface="Comfortaa"/>
                <a:ea typeface="Comfortaa"/>
                <a:cs typeface="Comfortaa"/>
                <a:sym typeface="Comfortaa"/>
              </a:rPr>
              <a:t>Assign exercises to target a certain part of the body (i.e., chest, back, hamstrings, core, etc).</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Char char="●"/>
            </a:pPr>
            <a:r>
              <a:rPr lang="en" sz="1100">
                <a:solidFill>
                  <a:schemeClr val="accent6"/>
                </a:solidFill>
                <a:latin typeface="Comfortaa"/>
                <a:ea typeface="Comfortaa"/>
                <a:cs typeface="Comfortaa"/>
                <a:sym typeface="Comfortaa"/>
              </a:rPr>
              <a:t>Assign exercises that can only be performed on a certain level (i.e., on a chair or on the ground).</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chemeClr val="accent6"/>
              </a:buClr>
              <a:buSzPts val="1100"/>
              <a:buChar char="●"/>
            </a:pPr>
            <a:r>
              <a:rPr lang="en" sz="1100">
                <a:solidFill>
                  <a:schemeClr val="accent6"/>
                </a:solidFill>
                <a:latin typeface="Comfortaa"/>
                <a:ea typeface="Comfortaa"/>
                <a:cs typeface="Comfortaa"/>
                <a:sym typeface="Comfortaa"/>
              </a:rPr>
              <a:t>Introduce a manipulative that must be used to perform the exercises (i.e., ball or rope).</a:t>
            </a:r>
            <a:endParaRPr sz="1100">
              <a:solidFill>
                <a:schemeClr val="accent6"/>
              </a:solidFill>
              <a:latin typeface="Comfortaa"/>
              <a:ea typeface="Comfortaa"/>
              <a:cs typeface="Comfortaa"/>
              <a:sym typeface="Comfortaa"/>
            </a:endParaRPr>
          </a:p>
          <a:p>
            <a:pPr marL="457200" lvl="0" indent="-298450" algn="l" rtl="0">
              <a:lnSpc>
                <a:spcPct val="115000"/>
              </a:lnSpc>
              <a:spcBef>
                <a:spcPts val="0"/>
              </a:spcBef>
              <a:spcAft>
                <a:spcPts val="0"/>
              </a:spcAft>
              <a:buClr>
                <a:srgbClr val="EEFF41"/>
              </a:buClr>
              <a:buSzPts val="1100"/>
              <a:buChar char="●"/>
            </a:pPr>
            <a:r>
              <a:rPr lang="en" sz="1100">
                <a:solidFill>
                  <a:srgbClr val="EEFF41"/>
                </a:solidFill>
                <a:latin typeface="Comfortaa"/>
                <a:ea typeface="Comfortaa"/>
                <a:cs typeface="Comfortaa"/>
                <a:sym typeface="Comfortaa"/>
              </a:rPr>
              <a:t>For more inclusive adaptations see our </a:t>
            </a:r>
            <a:r>
              <a:rPr lang="en" sz="1100" b="1" i="1">
                <a:solidFill>
                  <a:srgbClr val="EEFF41"/>
                </a:solidFill>
                <a:latin typeface="Comfortaa"/>
                <a:ea typeface="Comfortaa"/>
                <a:cs typeface="Comfortaa"/>
                <a:sym typeface="Comfortaa"/>
              </a:rPr>
              <a:t>Inclusion Guide for InterActivities </a:t>
            </a:r>
            <a:r>
              <a:rPr lang="en" sz="1100">
                <a:solidFill>
                  <a:srgbClr val="EEFF41"/>
                </a:solidFill>
                <a:latin typeface="Comfortaa"/>
                <a:ea typeface="Comfortaa"/>
                <a:cs typeface="Comfortaa"/>
                <a:sym typeface="Comfortaa"/>
              </a:rPr>
              <a:t>located in the</a:t>
            </a:r>
            <a:r>
              <a:rPr lang="en" sz="1100" b="1" i="1">
                <a:solidFill>
                  <a:srgbClr val="EEFF41"/>
                </a:solidFill>
                <a:latin typeface="Comfortaa"/>
                <a:ea typeface="Comfortaa"/>
                <a:cs typeface="Comfortaa"/>
                <a:sym typeface="Comfortaa"/>
              </a:rPr>
              <a:t> InterActive for Life Building a Virtual Community Resource.</a:t>
            </a:r>
            <a:endParaRPr sz="1100" b="1" i="1">
              <a:solidFill>
                <a:srgbClr val="EEFF41"/>
              </a:solidFill>
              <a:latin typeface="Comfortaa"/>
              <a:ea typeface="Comfortaa"/>
              <a:cs typeface="Comfortaa"/>
              <a:sym typeface="Comfortaa"/>
            </a:endParaRPr>
          </a:p>
          <a:p>
            <a:pPr marL="0" lvl="0" indent="0" algn="l" rtl="0">
              <a:spcBef>
                <a:spcPts val="1200"/>
              </a:spcBef>
              <a:spcAft>
                <a:spcPts val="0"/>
              </a:spcAft>
              <a:buNone/>
            </a:pPr>
            <a:endParaRPr b="1" u="sng">
              <a:solidFill>
                <a:srgbClr val="000000"/>
              </a:solidFill>
              <a:latin typeface="Comfortaa"/>
              <a:ea typeface="Comfortaa"/>
              <a:cs typeface="Comfortaa"/>
              <a:sym typeface="Comfortaa"/>
            </a:endParaRPr>
          </a:p>
        </p:txBody>
      </p:sp>
      <p:sp>
        <p:nvSpPr>
          <p:cNvPr id="160" name="Google Shape;160;p18"/>
          <p:cNvSpPr txBox="1"/>
          <p:nvPr/>
        </p:nvSpPr>
        <p:spPr>
          <a:xfrm>
            <a:off x="4860875" y="338300"/>
            <a:ext cx="3633900" cy="39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rgbClr val="EEFF41"/>
                </a:solidFill>
                <a:latin typeface="Comfortaa"/>
                <a:ea typeface="Comfortaa"/>
                <a:cs typeface="Comfortaa"/>
                <a:sym typeface="Comfortaa"/>
              </a:rPr>
              <a:t>Inclusive Adaptations:</a:t>
            </a:r>
            <a:endParaRPr b="1" u="sng">
              <a:solidFill>
                <a:srgbClr val="EEFF41"/>
              </a:solidFill>
              <a:latin typeface="Comfortaa"/>
              <a:ea typeface="Comfortaa"/>
              <a:cs typeface="Comfortaa"/>
              <a:sym typeface="Comfortaa"/>
            </a:endParaRPr>
          </a:p>
        </p:txBody>
      </p:sp>
      <p:pic>
        <p:nvPicPr>
          <p:cNvPr id="161" name="Google Shape;161;p18"/>
          <p:cNvPicPr preferRelativeResize="0"/>
          <p:nvPr/>
        </p:nvPicPr>
        <p:blipFill>
          <a:blip r:embed="rId3">
            <a:alphaModFix/>
          </a:blip>
          <a:stretch>
            <a:fillRect/>
          </a:stretch>
        </p:blipFill>
        <p:spPr>
          <a:xfrm>
            <a:off x="6163775" y="4186800"/>
            <a:ext cx="1712547" cy="770651"/>
          </a:xfrm>
          <a:prstGeom prst="rect">
            <a:avLst/>
          </a:prstGeom>
          <a:noFill/>
          <a:ln>
            <a:noFill/>
          </a:ln>
        </p:spPr>
      </p:pic>
      <p:pic>
        <p:nvPicPr>
          <p:cNvPr id="162" name="Google Shape;162;p18"/>
          <p:cNvPicPr preferRelativeResize="0"/>
          <p:nvPr/>
        </p:nvPicPr>
        <p:blipFill>
          <a:blip r:embed="rId4">
            <a:alphaModFix/>
          </a:blip>
          <a:stretch>
            <a:fillRect/>
          </a:stretch>
        </p:blipFill>
        <p:spPr>
          <a:xfrm>
            <a:off x="5080100" y="3156625"/>
            <a:ext cx="1223450" cy="1283126"/>
          </a:xfrm>
          <a:prstGeom prst="rect">
            <a:avLst/>
          </a:prstGeom>
          <a:noFill/>
          <a:ln>
            <a:noFill/>
          </a:ln>
        </p:spPr>
      </p:pic>
      <p:pic>
        <p:nvPicPr>
          <p:cNvPr id="163" name="Google Shape;163;p18"/>
          <p:cNvPicPr preferRelativeResize="0"/>
          <p:nvPr/>
        </p:nvPicPr>
        <p:blipFill>
          <a:blip r:embed="rId5">
            <a:alphaModFix/>
          </a:blip>
          <a:stretch>
            <a:fillRect/>
          </a:stretch>
        </p:blipFill>
        <p:spPr>
          <a:xfrm>
            <a:off x="7631374" y="3156625"/>
            <a:ext cx="1299325" cy="1030175"/>
          </a:xfrm>
          <a:prstGeom prst="rect">
            <a:avLst/>
          </a:prstGeom>
          <a:noFill/>
          <a:ln>
            <a:noFill/>
          </a:ln>
        </p:spPr>
      </p:pic>
      <p:pic>
        <p:nvPicPr>
          <p:cNvPr id="164" name="Google Shape;164;p18"/>
          <p:cNvPicPr preferRelativeResize="0"/>
          <p:nvPr/>
        </p:nvPicPr>
        <p:blipFill>
          <a:blip r:embed="rId6">
            <a:alphaModFix/>
          </a:blip>
          <a:stretch>
            <a:fillRect/>
          </a:stretch>
        </p:blipFill>
        <p:spPr>
          <a:xfrm>
            <a:off x="7876313" y="4918988"/>
            <a:ext cx="99276" cy="99276"/>
          </a:xfrm>
          <a:prstGeom prst="rect">
            <a:avLst/>
          </a:prstGeom>
          <a:noFill/>
          <a:ln>
            <a:noFill/>
          </a:ln>
        </p:spPr>
      </p:pic>
      <p:sp>
        <p:nvSpPr>
          <p:cNvPr id="165" name="Google Shape;165;p18"/>
          <p:cNvSpPr txBox="1"/>
          <p:nvPr/>
        </p:nvSpPr>
        <p:spPr>
          <a:xfrm>
            <a:off x="7975588" y="4835688"/>
            <a:ext cx="910500" cy="37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t>Clipartkey</a:t>
            </a:r>
            <a:endParaRPr sz="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9"/>
        <p:cNvGrpSpPr/>
        <p:nvPr/>
      </p:nvGrpSpPr>
      <p:grpSpPr>
        <a:xfrm>
          <a:off x="0" y="0"/>
          <a:ext cx="0" cy="0"/>
          <a:chOff x="0" y="0"/>
          <a:chExt cx="0" cy="0"/>
        </a:xfrm>
      </p:grpSpPr>
      <p:sp>
        <p:nvSpPr>
          <p:cNvPr id="170" name="Google Shape;170;p19"/>
          <p:cNvSpPr/>
          <p:nvPr/>
        </p:nvSpPr>
        <p:spPr>
          <a:xfrm>
            <a:off x="4156275" y="1319050"/>
            <a:ext cx="4828200" cy="3467700"/>
          </a:xfrm>
          <a:prstGeom prst="rect">
            <a:avLst/>
          </a:prstGeom>
          <a:solidFill>
            <a:srgbClr val="8BEDFF">
              <a:alpha val="17880"/>
            </a:srgbClr>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9"/>
          <p:cNvSpPr txBox="1">
            <a:spLocks noGrp="1"/>
          </p:cNvSpPr>
          <p:nvPr>
            <p:ph type="title"/>
          </p:nvPr>
        </p:nvSpPr>
        <p:spPr>
          <a:xfrm>
            <a:off x="39500" y="237250"/>
            <a:ext cx="44778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0097A7"/>
                </a:solidFill>
                <a:latin typeface="Amatic SC"/>
                <a:ea typeface="Amatic SC"/>
                <a:cs typeface="Amatic SC"/>
                <a:sym typeface="Amatic SC"/>
              </a:rPr>
              <a:t>Student Assessment</a:t>
            </a:r>
            <a:r>
              <a:rPr lang="en" sz="5300">
                <a:solidFill>
                  <a:srgbClr val="0097A7"/>
                </a:solidFill>
                <a:latin typeface="Amatic SC"/>
                <a:ea typeface="Amatic SC"/>
                <a:cs typeface="Amatic SC"/>
                <a:sym typeface="Amatic SC"/>
              </a:rPr>
              <a:t> </a:t>
            </a:r>
            <a:endParaRPr sz="5300">
              <a:solidFill>
                <a:srgbClr val="0097A7"/>
              </a:solidFill>
              <a:latin typeface="Amatic SC"/>
              <a:ea typeface="Amatic SC"/>
              <a:cs typeface="Amatic SC"/>
              <a:sym typeface="Amatic SC"/>
            </a:endParaRPr>
          </a:p>
        </p:txBody>
      </p:sp>
      <p:pic>
        <p:nvPicPr>
          <p:cNvPr id="172" name="Google Shape;172;p19"/>
          <p:cNvPicPr preferRelativeResize="0"/>
          <p:nvPr/>
        </p:nvPicPr>
        <p:blipFill rotWithShape="1">
          <a:blip r:embed="rId3">
            <a:alphaModFix/>
          </a:blip>
          <a:srcRect l="991" t="49283" r="844" b="26441"/>
          <a:stretch/>
        </p:blipFill>
        <p:spPr>
          <a:xfrm>
            <a:off x="4247850" y="1478275"/>
            <a:ext cx="4736624" cy="1258349"/>
          </a:xfrm>
          <a:prstGeom prst="rect">
            <a:avLst/>
          </a:prstGeom>
          <a:noFill/>
          <a:ln>
            <a:noFill/>
          </a:ln>
        </p:spPr>
      </p:pic>
      <p:sp>
        <p:nvSpPr>
          <p:cNvPr id="173" name="Google Shape;173;p19"/>
          <p:cNvSpPr txBox="1"/>
          <p:nvPr/>
        </p:nvSpPr>
        <p:spPr>
          <a:xfrm>
            <a:off x="447975" y="3159406"/>
            <a:ext cx="1393800" cy="2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74" name="Google Shape;174;p19"/>
          <p:cNvPicPr preferRelativeResize="0"/>
          <p:nvPr/>
        </p:nvPicPr>
        <p:blipFill rotWithShape="1">
          <a:blip r:embed="rId4">
            <a:alphaModFix/>
          </a:blip>
          <a:srcRect r="3688"/>
          <a:stretch/>
        </p:blipFill>
        <p:spPr>
          <a:xfrm>
            <a:off x="317725" y="933337"/>
            <a:ext cx="3353550" cy="4269300"/>
          </a:xfrm>
          <a:prstGeom prst="rect">
            <a:avLst/>
          </a:prstGeom>
          <a:noFill/>
          <a:ln>
            <a:noFill/>
          </a:ln>
        </p:spPr>
      </p:pic>
      <p:pic>
        <p:nvPicPr>
          <p:cNvPr id="175" name="Google Shape;175;p19"/>
          <p:cNvPicPr preferRelativeResize="0"/>
          <p:nvPr/>
        </p:nvPicPr>
        <p:blipFill>
          <a:blip r:embed="rId5">
            <a:alphaModFix/>
          </a:blip>
          <a:stretch>
            <a:fillRect/>
          </a:stretch>
        </p:blipFill>
        <p:spPr>
          <a:xfrm>
            <a:off x="6329825" y="69146"/>
            <a:ext cx="2758674" cy="645200"/>
          </a:xfrm>
          <a:prstGeom prst="rect">
            <a:avLst/>
          </a:prstGeom>
          <a:noFill/>
          <a:ln>
            <a:noFill/>
          </a:ln>
        </p:spPr>
      </p:pic>
      <p:pic>
        <p:nvPicPr>
          <p:cNvPr id="176" name="Google Shape;176;p19"/>
          <p:cNvPicPr preferRelativeResize="0"/>
          <p:nvPr/>
        </p:nvPicPr>
        <p:blipFill rotWithShape="1">
          <a:blip r:embed="rId3">
            <a:alphaModFix/>
          </a:blip>
          <a:srcRect b="90806"/>
          <a:stretch/>
        </p:blipFill>
        <p:spPr>
          <a:xfrm>
            <a:off x="4204875" y="1001375"/>
            <a:ext cx="4828200" cy="476902"/>
          </a:xfrm>
          <a:prstGeom prst="rect">
            <a:avLst/>
          </a:prstGeom>
          <a:noFill/>
          <a:ln>
            <a:noFill/>
          </a:ln>
        </p:spPr>
      </p:pic>
      <p:pic>
        <p:nvPicPr>
          <p:cNvPr id="177" name="Google Shape;177;p19">
            <a:hlinkClick r:id="rId6"/>
          </p:cNvPr>
          <p:cNvPicPr preferRelativeResize="0"/>
          <p:nvPr/>
        </p:nvPicPr>
        <p:blipFill>
          <a:blip r:embed="rId7">
            <a:alphaModFix/>
          </a:blip>
          <a:stretch>
            <a:fillRect/>
          </a:stretch>
        </p:blipFill>
        <p:spPr>
          <a:xfrm>
            <a:off x="4572000" y="2852575"/>
            <a:ext cx="1451800" cy="1843501"/>
          </a:xfrm>
          <a:prstGeom prst="rect">
            <a:avLst/>
          </a:prstGeom>
          <a:noFill/>
          <a:ln>
            <a:noFill/>
          </a:ln>
        </p:spPr>
      </p:pic>
      <p:pic>
        <p:nvPicPr>
          <p:cNvPr id="178" name="Google Shape;178;p19"/>
          <p:cNvPicPr preferRelativeResize="0"/>
          <p:nvPr/>
        </p:nvPicPr>
        <p:blipFill>
          <a:blip r:embed="rId8">
            <a:alphaModFix/>
          </a:blip>
          <a:stretch>
            <a:fillRect/>
          </a:stretch>
        </p:blipFill>
        <p:spPr>
          <a:xfrm flipH="1">
            <a:off x="4447108" y="4210761"/>
            <a:ext cx="522060" cy="575989"/>
          </a:xfrm>
          <a:prstGeom prst="rect">
            <a:avLst/>
          </a:prstGeom>
          <a:noFill/>
          <a:ln>
            <a:noFill/>
          </a:ln>
        </p:spPr>
      </p:pic>
      <p:pic>
        <p:nvPicPr>
          <p:cNvPr id="179" name="Google Shape;179;p19">
            <a:hlinkClick r:id="rId6"/>
          </p:cNvPr>
          <p:cNvPicPr preferRelativeResize="0"/>
          <p:nvPr/>
        </p:nvPicPr>
        <p:blipFill>
          <a:blip r:embed="rId9">
            <a:alphaModFix/>
          </a:blip>
          <a:stretch>
            <a:fillRect/>
          </a:stretch>
        </p:blipFill>
        <p:spPr>
          <a:xfrm>
            <a:off x="6329826" y="3005113"/>
            <a:ext cx="2454550" cy="1538425"/>
          </a:xfrm>
          <a:prstGeom prst="rect">
            <a:avLst/>
          </a:prstGeom>
          <a:noFill/>
          <a:ln>
            <a:noFill/>
          </a:ln>
        </p:spPr>
      </p:pic>
      <p:pic>
        <p:nvPicPr>
          <p:cNvPr id="180" name="Google Shape;180;p19"/>
          <p:cNvPicPr preferRelativeResize="0"/>
          <p:nvPr/>
        </p:nvPicPr>
        <p:blipFill>
          <a:blip r:embed="rId8">
            <a:alphaModFix/>
          </a:blip>
          <a:stretch>
            <a:fillRect/>
          </a:stretch>
        </p:blipFill>
        <p:spPr>
          <a:xfrm flipH="1">
            <a:off x="6460145" y="4210761"/>
            <a:ext cx="522060" cy="575989"/>
          </a:xfrm>
          <a:prstGeom prst="rect">
            <a:avLst/>
          </a:prstGeom>
          <a:noFill/>
          <a:ln>
            <a:noFill/>
          </a:ln>
        </p:spPr>
      </p:pic>
      <p:pic>
        <p:nvPicPr>
          <p:cNvPr id="181" name="Google Shape;181;p19"/>
          <p:cNvPicPr preferRelativeResize="0"/>
          <p:nvPr/>
        </p:nvPicPr>
        <p:blipFill>
          <a:blip r:embed="rId10">
            <a:alphaModFix/>
          </a:blip>
          <a:stretch>
            <a:fillRect/>
          </a:stretch>
        </p:blipFill>
        <p:spPr>
          <a:xfrm>
            <a:off x="6329825" y="3005125"/>
            <a:ext cx="136091" cy="15384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689</Words>
  <Application>Microsoft Office PowerPoint</Application>
  <PresentationFormat>On-screen Show (16:9)</PresentationFormat>
  <Paragraphs>53</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Verdana</vt:lpstr>
      <vt:lpstr>Arial</vt:lpstr>
      <vt:lpstr>Roboto</vt:lpstr>
      <vt:lpstr>Comfortaa</vt:lpstr>
      <vt:lpstr>Amatic SC</vt:lpstr>
      <vt:lpstr>Roboto Medium</vt:lpstr>
      <vt:lpstr>Roboto Thin</vt:lpstr>
      <vt:lpstr>Simple Light</vt:lpstr>
      <vt:lpstr>Fitness friday Lesson</vt:lpstr>
      <vt:lpstr>PowerPoint Presentation</vt:lpstr>
      <vt:lpstr>Lesson Overview</vt:lpstr>
      <vt:lpstr>  Pace Yourself</vt:lpstr>
      <vt:lpstr>  Pace Yourself</vt:lpstr>
      <vt:lpstr>  Pace Yourself</vt:lpstr>
      <vt:lpstr>Student Assessment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Fitness friday Lesson</dc:title>
  <dc:creator>Anika Littlemore</dc:creator>
  <cp:lastModifiedBy>Anika Littlemore</cp:lastModifiedBy>
  <cp:revision>1</cp:revision>
  <dcterms:modified xsi:type="dcterms:W3CDTF">2020-06-30T18:55:40Z</dcterms:modified>
</cp:coreProperties>
</file>