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matic SC" panose="020B0604020202020204" charset="-79"/>
      <p:regular r:id="rId10"/>
      <p:bold r:id="rId11"/>
    </p:embeddedFont>
    <p:embeddedFont>
      <p:font typeface="Comfortaa" panose="020B0604020202020204" charset="0"/>
      <p:regular r:id="rId12"/>
      <p:bold r:id="rId13"/>
    </p:embeddedFont>
    <p:embeddedFont>
      <p:font typeface="Roboto" panose="020B0604020202020204" charset="0"/>
      <p:regular r:id="rId14"/>
      <p:bold r:id="rId15"/>
      <p:italic r:id="rId16"/>
      <p:boldItalic r:id="rId17"/>
    </p:embeddedFont>
    <p:embeddedFont>
      <p:font typeface="Roboto Medium" panose="020B0604020202020204" charset="0"/>
      <p:regular r:id="rId18"/>
      <p:bold r:id="rId19"/>
      <p:italic r:id="rId20"/>
      <p:boldItalic r:id="rId21"/>
    </p:embeddedFont>
    <p:embeddedFont>
      <p:font typeface="Roboto Thin" panose="020B060402020202020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ipartkey.com/search/yog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lipartkey.com/downpng/hhRTmi_tell-us-about-your-community-discuss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54a5a5bd0_3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54a5a5bd0_3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two ways to progress through this at-home learning module. You can travel down on the table or across. Traveling down (e.g., choosing Week 1 → The Game of Life → Teach Me your Skills → etc... ) would allow more variation in activities each day. One of the major goals of this module is that students experience relational flow with their partners. Some students need more spontaneity and variety to experience this. Traveling across  (e.g., Week 3 → Teach Me Your Skills → Teach Me Your Skills Duet → Be The Ball → etc…) allows for progression through the same activity or variations of the same activity which is beneficial for students who like to practise to make things perfect - or in this case, practice to eventually get into a flow state.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81d754f6e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81d754f6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54a5a5bd0_3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54a5a5bd0_3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Retrieved from: </a:t>
            </a:r>
            <a:r>
              <a:rPr lang="en" u="sng">
                <a:solidFill>
                  <a:schemeClr val="hlink"/>
                </a:solidFill>
                <a:hlinkClick r:id="rId3"/>
              </a:rPr>
              <a:t>https://www.clipartkey.com/search/yoga/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58a5f11d3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58a5f11d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Image retrieved from: </a:t>
            </a:r>
            <a:r>
              <a:rPr lang="en-US" sz="1100" b="0" i="0" u="sng" strike="noStrike" cap="none" dirty="0">
                <a:solidFill>
                  <a:srgbClr val="000000"/>
                </a:solidFill>
                <a:effectLst/>
                <a:latin typeface="Arial"/>
                <a:ea typeface="Arial"/>
                <a:cs typeface="Arial"/>
                <a:sym typeface="Arial"/>
                <a:hlinkClick r:id="rId3"/>
              </a:rPr>
              <a:t>https://www.clipartkey.com/downpng/hhRTmi_tell-us-about-your-community-discussion/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8b204bfb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8b204bfb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54a5a5bd0_3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54a5a5bd0_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CLICK THE ASSESSMENT ICONs to go to the function2flow website for printable assessment sheets for this online module. Submit these assessment sheets to your teacher’s email.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function2flow.ca/wp-content/uploads/2020/06/Tools-for-Teachers.pdf"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8.png"/><Relationship Id="rId9" Type="http://schemas.openxmlformats.org/officeDocument/2006/relationships/hyperlink" Target="http://function2flow.ca/wp-content/uploads/2020/06/Tools-for-Teacher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function2flow.ca/wp-content/uploads/2020/06/Assessment-Tools-Only.pdf" TargetMode="External"/><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1.jpg"/><Relationship Id="rId5" Type="http://schemas.openxmlformats.org/officeDocument/2006/relationships/image" Target="../media/image16.png"/><Relationship Id="rId10" Type="http://schemas.openxmlformats.org/officeDocument/2006/relationships/image" Target="../media/image20.jpg"/><Relationship Id="rId4" Type="http://schemas.openxmlformats.org/officeDocument/2006/relationships/image" Target="../media/image15.jp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781825" y="509850"/>
            <a:ext cx="4314974" cy="1009190"/>
          </a:xfrm>
          <a:prstGeom prst="rect">
            <a:avLst/>
          </a:prstGeom>
          <a:noFill/>
          <a:ln>
            <a:noFill/>
          </a:ln>
        </p:spPr>
      </p:pic>
      <p:pic>
        <p:nvPicPr>
          <p:cNvPr id="55" name="Google Shape;55;p13"/>
          <p:cNvPicPr preferRelativeResize="0"/>
          <p:nvPr/>
        </p:nvPicPr>
        <p:blipFill>
          <a:blip r:embed="rId4">
            <a:alphaModFix/>
          </a:blip>
          <a:stretch>
            <a:fillRect/>
          </a:stretch>
        </p:blipFill>
        <p:spPr>
          <a:xfrm>
            <a:off x="4959787" y="1598225"/>
            <a:ext cx="3959075" cy="2903300"/>
          </a:xfrm>
          <a:prstGeom prst="rect">
            <a:avLst/>
          </a:prstGeom>
          <a:noFill/>
          <a:ln>
            <a:noFill/>
          </a:ln>
        </p:spPr>
      </p:pic>
      <p:sp>
        <p:nvSpPr>
          <p:cNvPr id="56" name="Google Shape;56;p13"/>
          <p:cNvSpPr txBox="1">
            <a:spLocks noGrp="1"/>
          </p:cNvSpPr>
          <p:nvPr>
            <p:ph type="ctrTitle"/>
          </p:nvPr>
        </p:nvSpPr>
        <p:spPr>
          <a:xfrm>
            <a:off x="0" y="1674463"/>
            <a:ext cx="5540100" cy="112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600" b="1">
                <a:solidFill>
                  <a:srgbClr val="0097A7"/>
                </a:solidFill>
                <a:latin typeface="Amatic SC"/>
                <a:ea typeface="Amatic SC"/>
                <a:cs typeface="Amatic SC"/>
                <a:sym typeface="Amatic SC"/>
              </a:rPr>
              <a:t>Mindful Monday Lesson</a:t>
            </a:r>
            <a:endParaRPr sz="5600" b="1">
              <a:solidFill>
                <a:srgbClr val="0097A7"/>
              </a:solidFill>
              <a:latin typeface="Amatic SC"/>
              <a:ea typeface="Amatic SC"/>
              <a:cs typeface="Amatic SC"/>
              <a:sym typeface="Amatic SC"/>
            </a:endParaRPr>
          </a:p>
        </p:txBody>
      </p:sp>
      <p:sp>
        <p:nvSpPr>
          <p:cNvPr id="57" name="Google Shape;57;p13"/>
          <p:cNvSpPr txBox="1">
            <a:spLocks noGrp="1"/>
          </p:cNvSpPr>
          <p:nvPr>
            <p:ph type="subTitle" idx="1"/>
          </p:nvPr>
        </p:nvSpPr>
        <p:spPr>
          <a:xfrm>
            <a:off x="349000" y="2734575"/>
            <a:ext cx="4542000" cy="63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Verdana"/>
                <a:ea typeface="Verdana"/>
                <a:cs typeface="Verdana"/>
                <a:sym typeface="Verdana"/>
              </a:rPr>
              <a:t> </a:t>
            </a:r>
            <a:r>
              <a:rPr lang="en" sz="1600">
                <a:latin typeface="Verdana"/>
                <a:ea typeface="Verdana"/>
                <a:cs typeface="Verdana"/>
                <a:sym typeface="Verdana"/>
              </a:rPr>
              <a:t>From the IA4L’s </a:t>
            </a:r>
            <a:r>
              <a:rPr lang="en" sz="1600" i="1">
                <a:latin typeface="Verdana"/>
                <a:ea typeface="Verdana"/>
                <a:cs typeface="Verdana"/>
                <a:sym typeface="Verdana"/>
              </a:rPr>
              <a:t>Building a Virtual Classroom Community At-Home Resource</a:t>
            </a:r>
            <a:r>
              <a:rPr lang="en" sz="1600" i="1">
                <a:latin typeface="Comfortaa"/>
                <a:ea typeface="Comfortaa"/>
                <a:cs typeface="Comfortaa"/>
                <a:sym typeface="Comfortaa"/>
              </a:rPr>
              <a:t> </a:t>
            </a:r>
            <a:endParaRPr sz="1600" i="1">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9123"/>
          <a:stretch/>
        </p:blipFill>
        <p:spPr>
          <a:xfrm rot="-18">
            <a:off x="0" y="12"/>
            <a:ext cx="4380919" cy="5143478"/>
          </a:xfrm>
          <a:prstGeom prst="rect">
            <a:avLst/>
          </a:prstGeom>
          <a:noFill/>
          <a:ln>
            <a:noFill/>
          </a:ln>
        </p:spPr>
      </p:pic>
      <p:pic>
        <p:nvPicPr>
          <p:cNvPr id="63" name="Google Shape;63;p14"/>
          <p:cNvPicPr preferRelativeResize="0"/>
          <p:nvPr/>
        </p:nvPicPr>
        <p:blipFill>
          <a:blip r:embed="rId4">
            <a:alphaModFix/>
          </a:blip>
          <a:stretch>
            <a:fillRect/>
          </a:stretch>
        </p:blipFill>
        <p:spPr>
          <a:xfrm>
            <a:off x="4380925" y="1842150"/>
            <a:ext cx="4683826" cy="969890"/>
          </a:xfrm>
          <a:prstGeom prst="rect">
            <a:avLst/>
          </a:prstGeom>
          <a:noFill/>
          <a:ln>
            <a:noFill/>
          </a:ln>
        </p:spPr>
      </p:pic>
      <p:pic>
        <p:nvPicPr>
          <p:cNvPr id="64" name="Google Shape;64;p14"/>
          <p:cNvPicPr preferRelativeResize="0"/>
          <p:nvPr/>
        </p:nvPicPr>
        <p:blipFill>
          <a:blip r:embed="rId5">
            <a:alphaModFix/>
          </a:blip>
          <a:stretch>
            <a:fillRect/>
          </a:stretch>
        </p:blipFill>
        <p:spPr>
          <a:xfrm rot="5400000">
            <a:off x="5325925" y="979724"/>
            <a:ext cx="3384776" cy="3384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22050" y="192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97A7"/>
                </a:solidFill>
                <a:latin typeface="Amatic SC"/>
                <a:ea typeface="Amatic SC"/>
                <a:cs typeface="Amatic SC"/>
                <a:sym typeface="Amatic SC"/>
              </a:rPr>
              <a:t>Lesson Overview</a:t>
            </a:r>
            <a:endParaRPr sz="3200" b="1">
              <a:solidFill>
                <a:srgbClr val="0097A7"/>
              </a:solidFill>
              <a:latin typeface="Amatic SC"/>
              <a:ea typeface="Amatic SC"/>
              <a:cs typeface="Amatic SC"/>
              <a:sym typeface="Amatic SC"/>
            </a:endParaRPr>
          </a:p>
        </p:txBody>
      </p:sp>
      <p:sp>
        <p:nvSpPr>
          <p:cNvPr id="70" name="Google Shape;70;p15"/>
          <p:cNvSpPr txBox="1">
            <a:spLocks noGrp="1"/>
          </p:cNvSpPr>
          <p:nvPr>
            <p:ph type="body" idx="1"/>
          </p:nvPr>
        </p:nvSpPr>
        <p:spPr>
          <a:xfrm>
            <a:off x="222050" y="696200"/>
            <a:ext cx="8520600" cy="103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Welcome to a Mindful Monday Lesson. In today’s lesson we will practise </a:t>
            </a:r>
            <a:r>
              <a:rPr lang="en" i="1">
                <a:solidFill>
                  <a:srgbClr val="000000"/>
                </a:solidFill>
              </a:rPr>
              <a:t>DIWO Yoga (Do It With Others) </a:t>
            </a:r>
            <a:r>
              <a:rPr lang="en">
                <a:solidFill>
                  <a:srgbClr val="000000"/>
                </a:solidFill>
              </a:rPr>
              <a:t>Interactivity together.</a:t>
            </a:r>
            <a:r>
              <a:rPr lang="en">
                <a:latin typeface="Verdana"/>
                <a:ea typeface="Verdana"/>
                <a:cs typeface="Verdana"/>
                <a:sym typeface="Verdana"/>
              </a:rPr>
              <a:t> </a:t>
            </a:r>
            <a:endParaRPr>
              <a:latin typeface="Verdana"/>
              <a:ea typeface="Verdana"/>
              <a:cs typeface="Verdana"/>
              <a:sym typeface="Verdana"/>
            </a:endParaRPr>
          </a:p>
        </p:txBody>
      </p:sp>
      <p:sp>
        <p:nvSpPr>
          <p:cNvPr id="71" name="Google Shape;71;p15"/>
          <p:cNvSpPr txBox="1"/>
          <p:nvPr/>
        </p:nvSpPr>
        <p:spPr>
          <a:xfrm>
            <a:off x="222050" y="1884800"/>
            <a:ext cx="2953200" cy="8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Student Targets</a:t>
            </a:r>
            <a:r>
              <a:rPr lang="en" sz="1800"/>
              <a:t> </a:t>
            </a:r>
            <a:endParaRPr sz="1800"/>
          </a:p>
        </p:txBody>
      </p:sp>
      <p:sp>
        <p:nvSpPr>
          <p:cNvPr id="72" name="Google Shape;72;p15"/>
          <p:cNvSpPr/>
          <p:nvPr/>
        </p:nvSpPr>
        <p:spPr>
          <a:xfrm>
            <a:off x="833150" y="2239050"/>
            <a:ext cx="2158800" cy="665400"/>
          </a:xfrm>
          <a:prstGeom prst="rightArrow">
            <a:avLst>
              <a:gd name="adj1" fmla="val 50000"/>
              <a:gd name="adj2" fmla="val 50000"/>
            </a:avLst>
          </a:prstGeom>
          <a:solidFill>
            <a:srgbClr val="0097A7">
              <a:alpha val="5084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00"/>
              </a:solidFill>
              <a:highlight>
                <a:srgbClr val="FF0000"/>
              </a:highlight>
            </a:endParaRPr>
          </a:p>
        </p:txBody>
      </p:sp>
      <p:grpSp>
        <p:nvGrpSpPr>
          <p:cNvPr id="73" name="Google Shape;73;p15"/>
          <p:cNvGrpSpPr/>
          <p:nvPr/>
        </p:nvGrpSpPr>
        <p:grpSpPr>
          <a:xfrm>
            <a:off x="3260994" y="3955449"/>
            <a:ext cx="5679142" cy="972972"/>
            <a:chOff x="1593000" y="2322568"/>
            <a:chExt cx="5957975" cy="643500"/>
          </a:xfrm>
        </p:grpSpPr>
        <p:sp>
          <p:nvSpPr>
            <p:cNvPr id="74" name="Google Shape;74;p15"/>
            <p:cNvSpPr/>
            <p:nvPr/>
          </p:nvSpPr>
          <p:spPr>
            <a:xfrm>
              <a:off x="3728375" y="2322568"/>
              <a:ext cx="3822600" cy="6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rot="-5400000">
              <a:off x="3501574" y="1934671"/>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chemeClr val="accent6"/>
                  </a:solidFill>
                  <a:latin typeface="Roboto Medium"/>
                  <a:ea typeface="Roboto Medium"/>
                  <a:cs typeface="Roboto Medium"/>
                  <a:sym typeface="Roboto Medium"/>
                </a:rPr>
                <a:t>Social Emotional Learning </a:t>
              </a:r>
              <a:endParaRPr sz="1600">
                <a:solidFill>
                  <a:schemeClr val="accent6"/>
                </a:solidFill>
                <a:latin typeface="Roboto"/>
                <a:ea typeface="Roboto"/>
                <a:cs typeface="Roboto"/>
                <a:sym typeface="Roboto"/>
              </a:endParaRPr>
            </a:p>
          </p:txBody>
        </p:sp>
        <p:sp>
          <p:nvSpPr>
            <p:cNvPr id="78" name="Google Shape;78;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80" name="Google Shape;80;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1200"/>
                </a:spcBef>
                <a:spcAft>
                  <a:spcPts val="0"/>
                </a:spcAft>
                <a:buClr>
                  <a:schemeClr val="dk1"/>
                </a:buClr>
                <a:buSzPts val="1100"/>
                <a:buChar char="●"/>
              </a:pPr>
              <a:r>
                <a:rPr lang="en" sz="1100">
                  <a:solidFill>
                    <a:schemeClr val="dk1"/>
                  </a:solidFill>
                </a:rPr>
                <a:t>Practice social awareness and relationship skills, self-awareness and self-monitoring skills, and critical and creative thinking.</a:t>
              </a:r>
              <a:endParaRPr sz="1100">
                <a:solidFill>
                  <a:schemeClr val="dk1"/>
                </a:solidFill>
              </a:endParaRPr>
            </a:p>
          </p:txBody>
        </p:sp>
      </p:grpSp>
      <p:grpSp>
        <p:nvGrpSpPr>
          <p:cNvPr id="81" name="Google Shape;81;p15"/>
          <p:cNvGrpSpPr/>
          <p:nvPr/>
        </p:nvGrpSpPr>
        <p:grpSpPr>
          <a:xfrm>
            <a:off x="3260994" y="2964945"/>
            <a:ext cx="5679142" cy="972972"/>
            <a:chOff x="1593000" y="2322568"/>
            <a:chExt cx="5957975" cy="643500"/>
          </a:xfrm>
        </p:grpSpPr>
        <p:sp>
          <p:nvSpPr>
            <p:cNvPr id="82" name="Google Shape;82;p15"/>
            <p:cNvSpPr/>
            <p:nvPr/>
          </p:nvSpPr>
          <p:spPr>
            <a:xfrm>
              <a:off x="3728375" y="2322568"/>
              <a:ext cx="3822600" cy="643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rot="-5400000">
              <a:off x="3501574" y="1934671"/>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solidFill>
                    <a:schemeClr val="accent6"/>
                  </a:solidFill>
                  <a:latin typeface="Roboto Medium"/>
                  <a:ea typeface="Roboto Medium"/>
                  <a:cs typeface="Roboto Medium"/>
                  <a:sym typeface="Roboto Medium"/>
                </a:rPr>
                <a:t>Curriculum </a:t>
              </a:r>
              <a:endParaRPr sz="1700">
                <a:solidFill>
                  <a:schemeClr val="accent6"/>
                </a:solidFill>
                <a:latin typeface="Roboto"/>
                <a:ea typeface="Roboto"/>
                <a:cs typeface="Roboto"/>
                <a:sym typeface="Roboto"/>
              </a:endParaRPr>
            </a:p>
          </p:txBody>
        </p:sp>
        <p:sp>
          <p:nvSpPr>
            <p:cNvPr id="86" name="Google Shape;86;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88" name="Google Shape;88;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SzPts val="1100"/>
                <a:buChar char="●"/>
              </a:pPr>
              <a:r>
                <a:rPr lang="en" sz="1100"/>
                <a:t>Learn to perform a variety of movement skills relating to balance and coordination.</a:t>
              </a:r>
              <a:endParaRPr sz="1100"/>
            </a:p>
          </p:txBody>
        </p:sp>
      </p:grpSp>
      <p:grpSp>
        <p:nvGrpSpPr>
          <p:cNvPr id="89" name="Google Shape;89;p15"/>
          <p:cNvGrpSpPr/>
          <p:nvPr/>
        </p:nvGrpSpPr>
        <p:grpSpPr>
          <a:xfrm>
            <a:off x="3260994" y="1974428"/>
            <a:ext cx="5679142" cy="978279"/>
            <a:chOff x="1593000" y="2322568"/>
            <a:chExt cx="5957975" cy="647010"/>
          </a:xfrm>
        </p:grpSpPr>
        <p:sp>
          <p:nvSpPr>
            <p:cNvPr id="90" name="Google Shape;90;p1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rot="-5400000">
              <a:off x="3492893" y="1938325"/>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chemeClr val="accent6"/>
                  </a:solidFill>
                  <a:latin typeface="Roboto Medium"/>
                  <a:ea typeface="Roboto Medium"/>
                  <a:cs typeface="Roboto Medium"/>
                  <a:sym typeface="Roboto Medium"/>
                </a:rPr>
                <a:t>Function 2 Flow</a:t>
              </a:r>
              <a:r>
                <a:rPr lang="en" sz="1000">
                  <a:solidFill>
                    <a:schemeClr val="accent6"/>
                  </a:solidFill>
                  <a:latin typeface="Roboto Medium"/>
                  <a:ea typeface="Roboto Medium"/>
                  <a:cs typeface="Roboto Medium"/>
                  <a:sym typeface="Roboto Medium"/>
                </a:rPr>
                <a:t> </a:t>
              </a:r>
              <a:endParaRPr sz="1000">
                <a:solidFill>
                  <a:schemeClr val="accent6"/>
                </a:solidFill>
                <a:latin typeface="Roboto"/>
                <a:ea typeface="Roboto"/>
                <a:cs typeface="Roboto"/>
                <a:sym typeface="Roboto"/>
              </a:endParaRPr>
            </a:p>
          </p:txBody>
        </p:sp>
        <p:sp>
          <p:nvSpPr>
            <p:cNvPr id="94" name="Google Shape;94;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96" name="Google Shape;96;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SzPts val="1100"/>
                <a:buChar char="●"/>
              </a:pPr>
              <a:r>
                <a:rPr lang="en" sz="1100"/>
                <a:t>Explore synchronous forms of connection through space.</a:t>
              </a:r>
              <a:endParaRPr sz="1100"/>
            </a:p>
          </p:txBody>
        </p:sp>
      </p:grpSp>
      <p:pic>
        <p:nvPicPr>
          <p:cNvPr id="97" name="Google Shape;97;p15"/>
          <p:cNvPicPr preferRelativeResize="0"/>
          <p:nvPr/>
        </p:nvPicPr>
        <p:blipFill>
          <a:blip r:embed="rId3">
            <a:alphaModFix/>
          </a:blip>
          <a:stretch>
            <a:fillRect/>
          </a:stretch>
        </p:blipFill>
        <p:spPr>
          <a:xfrm>
            <a:off x="7448573" y="68100"/>
            <a:ext cx="1650803" cy="38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239550" y="181700"/>
            <a:ext cx="4092900" cy="104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DIWO Yoga</a:t>
            </a:r>
            <a:endParaRPr sz="3200">
              <a:latin typeface="Comfortaa"/>
              <a:ea typeface="Comfortaa"/>
              <a:cs typeface="Comfortaa"/>
              <a:sym typeface="Comfortaa"/>
            </a:endParaRPr>
          </a:p>
        </p:txBody>
      </p:sp>
      <p:sp>
        <p:nvSpPr>
          <p:cNvPr id="103" name="Google Shape;103;p16"/>
          <p:cNvSpPr txBox="1">
            <a:spLocks noGrp="1"/>
          </p:cNvSpPr>
          <p:nvPr>
            <p:ph type="subTitle" idx="1"/>
          </p:nvPr>
        </p:nvSpPr>
        <p:spPr>
          <a:xfrm>
            <a:off x="4668975" y="384150"/>
            <a:ext cx="4430400" cy="40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Activity Overview:</a:t>
            </a:r>
            <a:r>
              <a:rPr lang="en" sz="1200">
                <a:solidFill>
                  <a:srgbClr val="000000"/>
                </a:solidFill>
                <a:latin typeface="Comfortaa"/>
                <a:ea typeface="Comfortaa"/>
                <a:cs typeface="Comfortaa"/>
                <a:sym typeface="Comfortaa"/>
              </a:rPr>
              <a:t> Using inquiry-based methods, this yoga activity is up to the students to decide! Students will practice principles of good leadership as they cooperatively lead each other through a yoga routine.</a:t>
            </a: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Warm Up:</a:t>
            </a:r>
            <a:r>
              <a:rPr lang="en" sz="1400">
                <a:solidFill>
                  <a:srgbClr val="000000"/>
                </a:solidFill>
                <a:latin typeface="Comfortaa"/>
                <a:ea typeface="Comfortaa"/>
                <a:cs typeface="Comfortaa"/>
                <a:sym typeface="Comfortaa"/>
              </a:rPr>
              <a:t> </a:t>
            </a:r>
            <a:r>
              <a:rPr lang="en" sz="1200">
                <a:solidFill>
                  <a:schemeClr val="dk1"/>
                </a:solidFill>
                <a:latin typeface="Comfortaa"/>
                <a:ea typeface="Comfortaa"/>
                <a:cs typeface="Comfortaa"/>
                <a:sym typeface="Comfortaa"/>
              </a:rPr>
              <a:t>The instructor facilitates an open group discussion about a self care topic. For example, what self care means and why it is important, various methods of self care in different areas of one’s life, and how to develop a self care plan.</a:t>
            </a: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Main Activity:</a:t>
            </a:r>
            <a:r>
              <a:rPr lang="en" sz="1400">
                <a:solidFill>
                  <a:srgbClr val="000000"/>
                </a:solidFill>
                <a:latin typeface="Comfortaa"/>
                <a:ea typeface="Comfortaa"/>
                <a:cs typeface="Comfortaa"/>
                <a:sym typeface="Comfortaa"/>
              </a:rPr>
              <a:t> </a:t>
            </a:r>
            <a:r>
              <a:rPr lang="en" sz="1200">
                <a:solidFill>
                  <a:schemeClr val="dk1"/>
                </a:solidFill>
                <a:latin typeface="Comfortaa"/>
                <a:ea typeface="Comfortaa"/>
                <a:cs typeface="Comfortaa"/>
                <a:sym typeface="Comfortaa"/>
              </a:rPr>
              <a:t>Part 1) students research or create their own yoga move to teach their classmates. Use the </a:t>
            </a:r>
            <a:r>
              <a:rPr lang="en" sz="1200" u="sng">
                <a:solidFill>
                  <a:schemeClr val="hlink"/>
                </a:solidFill>
                <a:latin typeface="Comfortaa"/>
                <a:ea typeface="Comfortaa"/>
                <a:cs typeface="Comfortaa"/>
                <a:sym typeface="Comfortaa"/>
                <a:hlinkClick r:id="rId3"/>
              </a:rPr>
              <a:t>DIWO Yoga Sequence Handout.</a:t>
            </a:r>
            <a:r>
              <a:rPr lang="en" sz="1200">
                <a:solidFill>
                  <a:schemeClr val="dk1"/>
                </a:solidFill>
                <a:latin typeface="Comfortaa"/>
                <a:ea typeface="Comfortaa"/>
                <a:cs typeface="Comfortaa"/>
                <a:sym typeface="Comfortaa"/>
              </a:rPr>
              <a:t> Part 2) The class makes a yoga sequence out of everyone’s movements and performs them together.</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endParaRPr sz="1200">
              <a:solidFill>
                <a:schemeClr val="dk1"/>
              </a:solidFill>
              <a:latin typeface="Comfortaa"/>
              <a:ea typeface="Comfortaa"/>
              <a:cs typeface="Comfortaa"/>
              <a:sym typeface="Comfortaa"/>
            </a:endParaRPr>
          </a:p>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Cool Down:</a:t>
            </a:r>
            <a:r>
              <a:rPr lang="en" sz="1200">
                <a:solidFill>
                  <a:srgbClr val="000000"/>
                </a:solidFill>
                <a:latin typeface="Comfortaa"/>
                <a:ea typeface="Comfortaa"/>
                <a:cs typeface="Comfortaa"/>
                <a:sym typeface="Comfortaa"/>
              </a:rPr>
              <a:t> The instructor takes students through a guided meditation to promote relaxation and inner peace.</a:t>
            </a: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sz="1000">
                <a:solidFill>
                  <a:schemeClr val="dk1"/>
                </a:solidFill>
                <a:latin typeface="Comfortaa"/>
                <a:ea typeface="Comfortaa"/>
                <a:cs typeface="Comfortaa"/>
                <a:sym typeface="Comfortaa"/>
              </a:rPr>
              <a:t>We support teachers at home. For more information on this InterActivity and </a:t>
            </a:r>
            <a:r>
              <a:rPr lang="en" sz="1000" b="1" u="sng">
                <a:solidFill>
                  <a:schemeClr val="dk1"/>
                </a:solidFill>
                <a:latin typeface="Comfortaa"/>
                <a:ea typeface="Comfortaa"/>
                <a:cs typeface="Comfortaa"/>
                <a:sym typeface="Comfortaa"/>
              </a:rPr>
              <a:t>ONLINE ADAPTATIONS</a:t>
            </a:r>
            <a:r>
              <a:rPr lang="en" sz="1000">
                <a:solidFill>
                  <a:schemeClr val="dk1"/>
                </a:solidFill>
                <a:latin typeface="Comfortaa"/>
                <a:ea typeface="Comfortaa"/>
                <a:cs typeface="Comfortaa"/>
                <a:sym typeface="Comfortaa"/>
              </a:rPr>
              <a:t> see the p.18 &amp; 19 of the </a:t>
            </a:r>
            <a:r>
              <a:rPr lang="en" sz="1000">
                <a:solidFill>
                  <a:srgbClr val="1155CC"/>
                </a:solidFill>
                <a:latin typeface="Comfortaa"/>
                <a:ea typeface="Comfortaa"/>
                <a:cs typeface="Comfortaa"/>
                <a:sym typeface="Comfortaa"/>
              </a:rPr>
              <a:t>IA4L Building a Virtual Community At-Home Resource.</a:t>
            </a:r>
            <a:endParaRPr sz="1000">
              <a:solidFill>
                <a:srgbClr val="1155CC"/>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latin typeface="Comfortaa"/>
              <a:ea typeface="Comfortaa"/>
              <a:cs typeface="Comfortaa"/>
              <a:sym typeface="Comfortaa"/>
            </a:endParaRPr>
          </a:p>
          <a:p>
            <a:pPr marL="0" lvl="0" indent="0" algn="l" rtl="0">
              <a:spcBef>
                <a:spcPts val="0"/>
              </a:spcBef>
              <a:spcAft>
                <a:spcPts val="0"/>
              </a:spcAft>
              <a:buNone/>
            </a:pPr>
            <a:endParaRPr sz="1200">
              <a:latin typeface="Comfortaa"/>
              <a:ea typeface="Comfortaa"/>
              <a:cs typeface="Comfortaa"/>
              <a:sym typeface="Comfortaa"/>
            </a:endParaRPr>
          </a:p>
        </p:txBody>
      </p:sp>
      <p:pic>
        <p:nvPicPr>
          <p:cNvPr id="104" name="Google Shape;104;p16"/>
          <p:cNvPicPr preferRelativeResize="0"/>
          <p:nvPr/>
        </p:nvPicPr>
        <p:blipFill>
          <a:blip r:embed="rId4">
            <a:alphaModFix/>
          </a:blip>
          <a:stretch>
            <a:fillRect/>
          </a:stretch>
        </p:blipFill>
        <p:spPr>
          <a:xfrm>
            <a:off x="7448573" y="68100"/>
            <a:ext cx="1650803" cy="386100"/>
          </a:xfrm>
          <a:prstGeom prst="rect">
            <a:avLst/>
          </a:prstGeom>
          <a:noFill/>
          <a:ln>
            <a:noFill/>
          </a:ln>
        </p:spPr>
      </p:pic>
      <p:pic>
        <p:nvPicPr>
          <p:cNvPr id="105" name="Google Shape;105;p16"/>
          <p:cNvPicPr preferRelativeResize="0"/>
          <p:nvPr/>
        </p:nvPicPr>
        <p:blipFill>
          <a:blip r:embed="rId5">
            <a:alphaModFix/>
          </a:blip>
          <a:stretch>
            <a:fillRect/>
          </a:stretch>
        </p:blipFill>
        <p:spPr>
          <a:xfrm>
            <a:off x="2461548" y="1481550"/>
            <a:ext cx="1007650" cy="2720826"/>
          </a:xfrm>
          <a:prstGeom prst="rect">
            <a:avLst/>
          </a:prstGeom>
          <a:noFill/>
          <a:ln>
            <a:noFill/>
          </a:ln>
        </p:spPr>
      </p:pic>
      <p:pic>
        <p:nvPicPr>
          <p:cNvPr id="106" name="Google Shape;106;p16"/>
          <p:cNvPicPr preferRelativeResize="0"/>
          <p:nvPr/>
        </p:nvPicPr>
        <p:blipFill>
          <a:blip r:embed="rId6">
            <a:alphaModFix/>
          </a:blip>
          <a:stretch>
            <a:fillRect/>
          </a:stretch>
        </p:blipFill>
        <p:spPr>
          <a:xfrm>
            <a:off x="643050" y="2050582"/>
            <a:ext cx="1665638" cy="2521573"/>
          </a:xfrm>
          <a:prstGeom prst="rect">
            <a:avLst/>
          </a:prstGeom>
          <a:noFill/>
          <a:ln>
            <a:noFill/>
          </a:ln>
        </p:spPr>
      </p:pic>
      <p:pic>
        <p:nvPicPr>
          <p:cNvPr id="107" name="Google Shape;107;p16"/>
          <p:cNvPicPr preferRelativeResize="0"/>
          <p:nvPr/>
        </p:nvPicPr>
        <p:blipFill>
          <a:blip r:embed="rId7">
            <a:alphaModFix/>
          </a:blip>
          <a:stretch>
            <a:fillRect/>
          </a:stretch>
        </p:blipFill>
        <p:spPr>
          <a:xfrm>
            <a:off x="3322675" y="4285663"/>
            <a:ext cx="99276" cy="99276"/>
          </a:xfrm>
          <a:prstGeom prst="rect">
            <a:avLst/>
          </a:prstGeom>
          <a:noFill/>
          <a:ln>
            <a:noFill/>
          </a:ln>
        </p:spPr>
      </p:pic>
      <p:sp>
        <p:nvSpPr>
          <p:cNvPr id="108" name="Google Shape;108;p16"/>
          <p:cNvSpPr txBox="1"/>
          <p:nvPr/>
        </p:nvSpPr>
        <p:spPr>
          <a:xfrm>
            <a:off x="3421950" y="4202363"/>
            <a:ext cx="910500" cy="3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Clipartkey</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239550" y="454200"/>
            <a:ext cx="4092900" cy="84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DIWO YOGA</a:t>
            </a:r>
            <a:endParaRPr sz="3200">
              <a:latin typeface="Comfortaa"/>
              <a:ea typeface="Comfortaa"/>
              <a:cs typeface="Comfortaa"/>
              <a:sym typeface="Comfortaa"/>
            </a:endParaRPr>
          </a:p>
        </p:txBody>
      </p:sp>
      <p:sp>
        <p:nvSpPr>
          <p:cNvPr id="114" name="Google Shape;114;p17"/>
          <p:cNvSpPr txBox="1"/>
          <p:nvPr/>
        </p:nvSpPr>
        <p:spPr>
          <a:xfrm>
            <a:off x="551675" y="1299900"/>
            <a:ext cx="36135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dk1"/>
                </a:solidFill>
                <a:latin typeface="Comfortaa"/>
                <a:ea typeface="Comfortaa"/>
                <a:cs typeface="Comfortaa"/>
                <a:sym typeface="Comfortaa"/>
              </a:rPr>
              <a:t>Warm Up: Group Discussion Self-Talk</a:t>
            </a:r>
            <a:endParaRPr/>
          </a:p>
        </p:txBody>
      </p:sp>
      <p:sp>
        <p:nvSpPr>
          <p:cNvPr id="115" name="Google Shape;115;p17"/>
          <p:cNvSpPr txBox="1"/>
          <p:nvPr/>
        </p:nvSpPr>
        <p:spPr>
          <a:xfrm>
            <a:off x="5615325" y="251575"/>
            <a:ext cx="26169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dk1"/>
                </a:solidFill>
                <a:latin typeface="Comfortaa"/>
                <a:ea typeface="Comfortaa"/>
                <a:cs typeface="Comfortaa"/>
                <a:sym typeface="Comfortaa"/>
              </a:rPr>
              <a:t>Main Activity: DIWO Yoga</a:t>
            </a:r>
            <a:endParaRPr/>
          </a:p>
        </p:txBody>
      </p:sp>
      <p:pic>
        <p:nvPicPr>
          <p:cNvPr id="116" name="Google Shape;116;p17"/>
          <p:cNvPicPr preferRelativeResize="0"/>
          <p:nvPr/>
        </p:nvPicPr>
        <p:blipFill>
          <a:blip r:embed="rId3">
            <a:alphaModFix/>
          </a:blip>
          <a:stretch>
            <a:fillRect/>
          </a:stretch>
        </p:blipFill>
        <p:spPr>
          <a:xfrm>
            <a:off x="11813" y="2244050"/>
            <a:ext cx="4548376" cy="1886280"/>
          </a:xfrm>
          <a:prstGeom prst="rect">
            <a:avLst/>
          </a:prstGeom>
          <a:noFill/>
          <a:ln>
            <a:noFill/>
          </a:ln>
        </p:spPr>
      </p:pic>
      <p:pic>
        <p:nvPicPr>
          <p:cNvPr id="117" name="Google Shape;117;p17"/>
          <p:cNvPicPr preferRelativeResize="0"/>
          <p:nvPr/>
        </p:nvPicPr>
        <p:blipFill>
          <a:blip r:embed="rId4">
            <a:alphaModFix/>
          </a:blip>
          <a:stretch>
            <a:fillRect/>
          </a:stretch>
        </p:blipFill>
        <p:spPr>
          <a:xfrm>
            <a:off x="3777600" y="4213613"/>
            <a:ext cx="99276" cy="99276"/>
          </a:xfrm>
          <a:prstGeom prst="rect">
            <a:avLst/>
          </a:prstGeom>
          <a:noFill/>
          <a:ln>
            <a:noFill/>
          </a:ln>
        </p:spPr>
      </p:pic>
      <p:sp>
        <p:nvSpPr>
          <p:cNvPr id="118" name="Google Shape;118;p17"/>
          <p:cNvSpPr txBox="1"/>
          <p:nvPr/>
        </p:nvSpPr>
        <p:spPr>
          <a:xfrm>
            <a:off x="3876875" y="4130313"/>
            <a:ext cx="910500" cy="3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Clipartkey</a:t>
            </a:r>
            <a:endParaRPr sz="600"/>
          </a:p>
        </p:txBody>
      </p:sp>
      <p:pic>
        <p:nvPicPr>
          <p:cNvPr id="119" name="Google Shape;119;p17"/>
          <p:cNvPicPr preferRelativeResize="0"/>
          <p:nvPr/>
        </p:nvPicPr>
        <p:blipFill>
          <a:blip r:embed="rId5">
            <a:alphaModFix/>
          </a:blip>
          <a:stretch>
            <a:fillRect/>
          </a:stretch>
        </p:blipFill>
        <p:spPr>
          <a:xfrm>
            <a:off x="4656687" y="975838"/>
            <a:ext cx="2150049" cy="1614926"/>
          </a:xfrm>
          <a:prstGeom prst="rect">
            <a:avLst/>
          </a:prstGeom>
          <a:noFill/>
          <a:ln>
            <a:noFill/>
          </a:ln>
        </p:spPr>
      </p:pic>
      <p:pic>
        <p:nvPicPr>
          <p:cNvPr id="120" name="Google Shape;120;p17"/>
          <p:cNvPicPr preferRelativeResize="0"/>
          <p:nvPr/>
        </p:nvPicPr>
        <p:blipFill>
          <a:blip r:embed="rId6">
            <a:alphaModFix/>
          </a:blip>
          <a:stretch>
            <a:fillRect/>
          </a:stretch>
        </p:blipFill>
        <p:spPr>
          <a:xfrm>
            <a:off x="6917175" y="975838"/>
            <a:ext cx="2151329" cy="1614925"/>
          </a:xfrm>
          <a:prstGeom prst="rect">
            <a:avLst/>
          </a:prstGeom>
          <a:noFill/>
          <a:ln>
            <a:noFill/>
          </a:ln>
        </p:spPr>
      </p:pic>
      <p:pic>
        <p:nvPicPr>
          <p:cNvPr id="121" name="Google Shape;121;p17"/>
          <p:cNvPicPr preferRelativeResize="0"/>
          <p:nvPr/>
        </p:nvPicPr>
        <p:blipFill>
          <a:blip r:embed="rId7">
            <a:alphaModFix/>
          </a:blip>
          <a:stretch>
            <a:fillRect/>
          </a:stretch>
        </p:blipFill>
        <p:spPr>
          <a:xfrm>
            <a:off x="4657950" y="2890713"/>
            <a:ext cx="2148162" cy="1614926"/>
          </a:xfrm>
          <a:prstGeom prst="rect">
            <a:avLst/>
          </a:prstGeom>
          <a:noFill/>
          <a:ln>
            <a:noFill/>
          </a:ln>
        </p:spPr>
      </p:pic>
      <p:pic>
        <p:nvPicPr>
          <p:cNvPr id="122" name="Google Shape;122;p17"/>
          <p:cNvPicPr preferRelativeResize="0"/>
          <p:nvPr/>
        </p:nvPicPr>
        <p:blipFill>
          <a:blip r:embed="rId8">
            <a:alphaModFix/>
          </a:blip>
          <a:stretch>
            <a:fillRect/>
          </a:stretch>
        </p:blipFill>
        <p:spPr>
          <a:xfrm>
            <a:off x="6917837" y="2888338"/>
            <a:ext cx="2150051" cy="1619678"/>
          </a:xfrm>
          <a:prstGeom prst="rect">
            <a:avLst/>
          </a:prstGeom>
          <a:noFill/>
          <a:ln>
            <a:noFill/>
          </a:ln>
        </p:spPr>
      </p:pic>
      <p:sp>
        <p:nvSpPr>
          <p:cNvPr id="123" name="Google Shape;123;p17"/>
          <p:cNvSpPr txBox="1"/>
          <p:nvPr/>
        </p:nvSpPr>
        <p:spPr>
          <a:xfrm>
            <a:off x="4756425" y="4590275"/>
            <a:ext cx="4334700" cy="3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Comfortaa"/>
                <a:ea typeface="Comfortaa"/>
                <a:cs typeface="Comfortaa"/>
                <a:sym typeface="Comfortaa"/>
              </a:rPr>
              <a:t>Need inspiration? Check out our DIWO Yoga Pose Handout in our </a:t>
            </a:r>
            <a:r>
              <a:rPr lang="en" sz="1200" u="sng">
                <a:solidFill>
                  <a:schemeClr val="hlink"/>
                </a:solidFill>
                <a:latin typeface="Comfortaa"/>
                <a:ea typeface="Comfortaa"/>
                <a:cs typeface="Comfortaa"/>
                <a:sym typeface="Comfortaa"/>
                <a:hlinkClick r:id="rId9"/>
              </a:rPr>
              <a:t>Tools for Teachers Section</a:t>
            </a:r>
            <a:r>
              <a:rPr lang="en" sz="1200">
                <a:latin typeface="Comfortaa"/>
                <a:ea typeface="Comfortaa"/>
                <a:cs typeface="Comfortaa"/>
                <a:sym typeface="Comfortaa"/>
              </a:rPr>
              <a:t>. </a:t>
            </a:r>
            <a:endParaRPr sz="120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p:nvPr/>
        </p:nvSpPr>
        <p:spPr>
          <a:xfrm>
            <a:off x="768725" y="223625"/>
            <a:ext cx="3000000" cy="86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500" b="1">
                <a:solidFill>
                  <a:schemeClr val="accent5"/>
                </a:solidFill>
                <a:latin typeface="Amatic SC"/>
                <a:ea typeface="Amatic SC"/>
                <a:cs typeface="Amatic SC"/>
                <a:sym typeface="Amatic SC"/>
              </a:rPr>
              <a:t>DIWO YOGA</a:t>
            </a:r>
            <a:endParaRPr/>
          </a:p>
        </p:txBody>
      </p:sp>
      <p:sp>
        <p:nvSpPr>
          <p:cNvPr id="129" name="Google Shape;129;p18"/>
          <p:cNvSpPr/>
          <p:nvPr/>
        </p:nvSpPr>
        <p:spPr>
          <a:xfrm>
            <a:off x="122200" y="1495650"/>
            <a:ext cx="4284000" cy="2320200"/>
          </a:xfrm>
          <a:prstGeom prst="rect">
            <a:avLst/>
          </a:prstGeom>
          <a:solidFill>
            <a:srgbClr val="0097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txBox="1"/>
          <p:nvPr/>
        </p:nvSpPr>
        <p:spPr>
          <a:xfrm>
            <a:off x="191950" y="1701300"/>
            <a:ext cx="4067400" cy="18111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accent6"/>
              </a:buClr>
              <a:buSzPts val="1100"/>
              <a:buFont typeface="Comfortaa"/>
              <a:buChar char="●"/>
            </a:pPr>
            <a:r>
              <a:rPr lang="en" sz="1100">
                <a:solidFill>
                  <a:schemeClr val="accent6"/>
                </a:solidFill>
                <a:latin typeface="Comfortaa"/>
                <a:ea typeface="Comfortaa"/>
                <a:cs typeface="Comfortaa"/>
                <a:sym typeface="Comfortaa"/>
              </a:rPr>
              <a:t>Grades K-5: </a:t>
            </a:r>
            <a:r>
              <a:rPr lang="en" sz="1100" i="1">
                <a:solidFill>
                  <a:schemeClr val="accent6"/>
                </a:solidFill>
                <a:latin typeface="Comfortaa"/>
                <a:ea typeface="Comfortaa"/>
                <a:cs typeface="Comfortaa"/>
                <a:sym typeface="Comfortaa"/>
              </a:rPr>
              <a:t>To decrease difficulty,</a:t>
            </a:r>
            <a:r>
              <a:rPr lang="en" sz="1100">
                <a:solidFill>
                  <a:schemeClr val="accent6"/>
                </a:solidFill>
                <a:latin typeface="Comfortaa"/>
                <a:ea typeface="Comfortaa"/>
                <a:cs typeface="Comfortaa"/>
                <a:sym typeface="Comfortaa"/>
              </a:rPr>
              <a:t> have students work in groups to research their yoga move. </a:t>
            </a:r>
            <a:r>
              <a:rPr lang="en" sz="1100" i="1">
                <a:solidFill>
                  <a:schemeClr val="accent6"/>
                </a:solidFill>
                <a:latin typeface="Comfortaa"/>
                <a:ea typeface="Comfortaa"/>
                <a:cs typeface="Comfortaa"/>
                <a:sym typeface="Comfortaa"/>
              </a:rPr>
              <a:t>To increase difficulty</a:t>
            </a:r>
            <a:r>
              <a:rPr lang="en" sz="1100">
                <a:solidFill>
                  <a:schemeClr val="accent6"/>
                </a:solidFill>
                <a:latin typeface="Comfortaa"/>
                <a:ea typeface="Comfortaa"/>
                <a:cs typeface="Comfortaa"/>
                <a:sym typeface="Comfortaa"/>
              </a:rPr>
              <a:t> restrict movements to a certain plane or section of the body.</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chemeClr val="accent6"/>
              </a:buClr>
              <a:buSzPts val="1100"/>
              <a:buFont typeface="Comfortaa"/>
              <a:buChar char="●"/>
            </a:pPr>
            <a:r>
              <a:rPr lang="en" sz="1100">
                <a:solidFill>
                  <a:schemeClr val="accent6"/>
                </a:solidFill>
                <a:latin typeface="Comfortaa"/>
                <a:ea typeface="Comfortaa"/>
                <a:cs typeface="Comfortaa"/>
                <a:sym typeface="Comfortaa"/>
              </a:rPr>
              <a:t>Grades 6-12-: </a:t>
            </a:r>
            <a:r>
              <a:rPr lang="en" sz="1100" i="1">
                <a:solidFill>
                  <a:schemeClr val="accent6"/>
                </a:solidFill>
                <a:latin typeface="Comfortaa"/>
                <a:ea typeface="Comfortaa"/>
                <a:cs typeface="Comfortaa"/>
                <a:sym typeface="Comfortaa"/>
              </a:rPr>
              <a:t>To decrease difficulty</a:t>
            </a:r>
            <a:r>
              <a:rPr lang="en" sz="1100">
                <a:solidFill>
                  <a:schemeClr val="accent6"/>
                </a:solidFill>
                <a:latin typeface="Comfortaa"/>
                <a:ea typeface="Comfortaa"/>
                <a:cs typeface="Comfortaa"/>
                <a:sym typeface="Comfortaa"/>
              </a:rPr>
              <a:t>, assign each student a basic yoga movement to research. </a:t>
            </a:r>
            <a:r>
              <a:rPr lang="en" sz="1100" i="1">
                <a:solidFill>
                  <a:schemeClr val="accent6"/>
                </a:solidFill>
                <a:latin typeface="Comfortaa"/>
                <a:ea typeface="Comfortaa"/>
                <a:cs typeface="Comfortaa"/>
                <a:sym typeface="Comfortaa"/>
              </a:rPr>
              <a:t>To increase difficulty,</a:t>
            </a:r>
            <a:r>
              <a:rPr lang="en" sz="1100">
                <a:solidFill>
                  <a:schemeClr val="accent6"/>
                </a:solidFill>
                <a:latin typeface="Comfortaa"/>
                <a:ea typeface="Comfortaa"/>
                <a:cs typeface="Comfortaa"/>
                <a:sym typeface="Comfortaa"/>
              </a:rPr>
              <a:t> have students research and teach their classmates a sequence of yoga movements.</a:t>
            </a:r>
            <a:endParaRPr sz="1100">
              <a:solidFill>
                <a:schemeClr val="accent6"/>
              </a:solidFill>
              <a:latin typeface="Comfortaa"/>
              <a:ea typeface="Comfortaa"/>
              <a:cs typeface="Comfortaa"/>
              <a:sym typeface="Comfortaa"/>
            </a:endParaRPr>
          </a:p>
          <a:p>
            <a:pPr marL="0" lvl="0" indent="0" algn="l" rtl="0">
              <a:spcBef>
                <a:spcPts val="1200"/>
              </a:spcBef>
              <a:spcAft>
                <a:spcPts val="0"/>
              </a:spcAft>
              <a:buNone/>
            </a:pPr>
            <a:endParaRPr b="1" u="sng">
              <a:solidFill>
                <a:srgbClr val="000000"/>
              </a:solidFill>
              <a:latin typeface="Comfortaa"/>
              <a:ea typeface="Comfortaa"/>
              <a:cs typeface="Comfortaa"/>
              <a:sym typeface="Comfortaa"/>
            </a:endParaRPr>
          </a:p>
        </p:txBody>
      </p:sp>
      <p:sp>
        <p:nvSpPr>
          <p:cNvPr id="131" name="Google Shape;131;p18"/>
          <p:cNvSpPr txBox="1"/>
          <p:nvPr/>
        </p:nvSpPr>
        <p:spPr>
          <a:xfrm>
            <a:off x="203000" y="1512475"/>
            <a:ext cx="36339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EEFF41"/>
                </a:solidFill>
                <a:latin typeface="Comfortaa"/>
                <a:ea typeface="Comfortaa"/>
                <a:cs typeface="Comfortaa"/>
                <a:sym typeface="Comfortaa"/>
              </a:rPr>
              <a:t>Grade Level  Adaptations:</a:t>
            </a:r>
            <a:endParaRPr b="1" u="sng">
              <a:solidFill>
                <a:srgbClr val="EEFF41"/>
              </a:solidFill>
              <a:latin typeface="Comfortaa"/>
              <a:ea typeface="Comfortaa"/>
              <a:cs typeface="Comfortaa"/>
              <a:sym typeface="Comfortaa"/>
            </a:endParaRPr>
          </a:p>
        </p:txBody>
      </p:sp>
      <p:sp>
        <p:nvSpPr>
          <p:cNvPr id="132" name="Google Shape;132;p18"/>
          <p:cNvSpPr/>
          <p:nvPr/>
        </p:nvSpPr>
        <p:spPr>
          <a:xfrm>
            <a:off x="4738150" y="321475"/>
            <a:ext cx="4206900" cy="2515800"/>
          </a:xfrm>
          <a:prstGeom prst="rect">
            <a:avLst/>
          </a:prstGeom>
          <a:solidFill>
            <a:srgbClr val="0097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txBox="1"/>
          <p:nvPr/>
        </p:nvSpPr>
        <p:spPr>
          <a:xfrm>
            <a:off x="4807900" y="527125"/>
            <a:ext cx="4067400" cy="18111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accent6"/>
              </a:buClr>
              <a:buSzPts val="1100"/>
              <a:buFont typeface="Comfortaa"/>
              <a:buChar char="●"/>
            </a:pPr>
            <a:r>
              <a:rPr lang="en" sz="1100">
                <a:solidFill>
                  <a:schemeClr val="accent6"/>
                </a:solidFill>
                <a:latin typeface="Comfortaa"/>
                <a:ea typeface="Comfortaa"/>
                <a:cs typeface="Comfortaa"/>
                <a:sym typeface="Comfortaa"/>
              </a:rPr>
              <a:t>Change the locomotor (i.e. restrict to solely seated yoga movements or movements involving the upper/lower body).</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chemeClr val="accent6"/>
              </a:buClr>
              <a:buSzPts val="1100"/>
              <a:buFont typeface="Comfortaa"/>
              <a:buChar char="●"/>
            </a:pPr>
            <a:r>
              <a:rPr lang="en" sz="1100">
                <a:solidFill>
                  <a:schemeClr val="accent6"/>
                </a:solidFill>
                <a:latin typeface="Comfortaa"/>
                <a:ea typeface="Comfortaa"/>
                <a:cs typeface="Comfortaa"/>
                <a:sym typeface="Comfortaa"/>
              </a:rPr>
              <a:t>Have students create alternative variations progressing in difficulty level for each movement.</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chemeClr val="accent6"/>
              </a:buClr>
              <a:buSzPts val="1100"/>
              <a:buChar char="●"/>
            </a:pPr>
            <a:r>
              <a:rPr lang="en" sz="1100">
                <a:solidFill>
                  <a:schemeClr val="accent6"/>
                </a:solidFill>
                <a:latin typeface="Comfortaa"/>
                <a:ea typeface="Comfortaa"/>
                <a:cs typeface="Comfortaa"/>
                <a:sym typeface="Comfortaa"/>
              </a:rPr>
              <a:t>For more inclusive adaptations see our </a:t>
            </a:r>
            <a:r>
              <a:rPr lang="en" sz="1100" b="1" i="1">
                <a:solidFill>
                  <a:schemeClr val="accent6"/>
                </a:solidFill>
                <a:latin typeface="Comfortaa"/>
                <a:ea typeface="Comfortaa"/>
                <a:cs typeface="Comfortaa"/>
                <a:sym typeface="Comfortaa"/>
              </a:rPr>
              <a:t>Inclusion Guide for InterActivities</a:t>
            </a:r>
            <a:r>
              <a:rPr lang="en" sz="1100">
                <a:solidFill>
                  <a:schemeClr val="accent6"/>
                </a:solidFill>
                <a:latin typeface="Comfortaa"/>
                <a:ea typeface="Comfortaa"/>
                <a:cs typeface="Comfortaa"/>
                <a:sym typeface="Comfortaa"/>
              </a:rPr>
              <a:t> located in the</a:t>
            </a:r>
            <a:r>
              <a:rPr lang="en" sz="1100" b="1" i="1">
                <a:solidFill>
                  <a:schemeClr val="accent6"/>
                </a:solidFill>
                <a:latin typeface="Comfortaa"/>
                <a:ea typeface="Comfortaa"/>
                <a:cs typeface="Comfortaa"/>
                <a:sym typeface="Comfortaa"/>
              </a:rPr>
              <a:t> InterActive for Life Building a VIrtual Community Resource.</a:t>
            </a:r>
            <a:endParaRPr sz="1100" b="1" i="1">
              <a:solidFill>
                <a:schemeClr val="accent6"/>
              </a:solidFill>
              <a:latin typeface="Comfortaa"/>
              <a:ea typeface="Comfortaa"/>
              <a:cs typeface="Comfortaa"/>
              <a:sym typeface="Comfortaa"/>
            </a:endParaRPr>
          </a:p>
          <a:p>
            <a:pPr marL="0" lvl="0" indent="0" algn="l" rtl="0">
              <a:spcBef>
                <a:spcPts val="1200"/>
              </a:spcBef>
              <a:spcAft>
                <a:spcPts val="0"/>
              </a:spcAft>
              <a:buNone/>
            </a:pPr>
            <a:endParaRPr b="1" u="sng">
              <a:solidFill>
                <a:srgbClr val="000000"/>
              </a:solidFill>
              <a:latin typeface="Comfortaa"/>
              <a:ea typeface="Comfortaa"/>
              <a:cs typeface="Comfortaa"/>
              <a:sym typeface="Comfortaa"/>
            </a:endParaRPr>
          </a:p>
        </p:txBody>
      </p:sp>
      <p:sp>
        <p:nvSpPr>
          <p:cNvPr id="134" name="Google Shape;134;p18"/>
          <p:cNvSpPr txBox="1"/>
          <p:nvPr/>
        </p:nvSpPr>
        <p:spPr>
          <a:xfrm>
            <a:off x="4818950" y="338300"/>
            <a:ext cx="36339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EEFF41"/>
                </a:solidFill>
                <a:latin typeface="Comfortaa"/>
                <a:ea typeface="Comfortaa"/>
                <a:cs typeface="Comfortaa"/>
                <a:sym typeface="Comfortaa"/>
              </a:rPr>
              <a:t>Inclusive Adaptations:</a:t>
            </a:r>
            <a:endParaRPr b="1" u="sng">
              <a:solidFill>
                <a:srgbClr val="EEFF41"/>
              </a:solidFill>
              <a:latin typeface="Comfortaa"/>
              <a:ea typeface="Comfortaa"/>
              <a:cs typeface="Comfortaa"/>
              <a:sym typeface="Comfortaa"/>
            </a:endParaRPr>
          </a:p>
        </p:txBody>
      </p:sp>
      <p:pic>
        <p:nvPicPr>
          <p:cNvPr id="135" name="Google Shape;135;p18"/>
          <p:cNvPicPr preferRelativeResize="0"/>
          <p:nvPr/>
        </p:nvPicPr>
        <p:blipFill>
          <a:blip r:embed="rId3">
            <a:alphaModFix/>
          </a:blip>
          <a:stretch>
            <a:fillRect/>
          </a:stretch>
        </p:blipFill>
        <p:spPr>
          <a:xfrm>
            <a:off x="5506538" y="2961725"/>
            <a:ext cx="2670136" cy="2001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9"/>
        <p:cNvGrpSpPr/>
        <p:nvPr/>
      </p:nvGrpSpPr>
      <p:grpSpPr>
        <a:xfrm>
          <a:off x="0" y="0"/>
          <a:ext cx="0" cy="0"/>
          <a:chOff x="0" y="0"/>
          <a:chExt cx="0" cy="0"/>
        </a:xfrm>
      </p:grpSpPr>
      <p:sp>
        <p:nvSpPr>
          <p:cNvPr id="140" name="Google Shape;140;p19"/>
          <p:cNvSpPr/>
          <p:nvPr/>
        </p:nvSpPr>
        <p:spPr>
          <a:xfrm>
            <a:off x="4156275" y="1319050"/>
            <a:ext cx="4828200" cy="3467700"/>
          </a:xfrm>
          <a:prstGeom prst="rect">
            <a:avLst/>
          </a:prstGeom>
          <a:solidFill>
            <a:srgbClr val="8BEDFF">
              <a:alpha val="178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141;p19">
            <a:hlinkClick r:id="rId3"/>
          </p:cNvPr>
          <p:cNvPicPr preferRelativeResize="0"/>
          <p:nvPr/>
        </p:nvPicPr>
        <p:blipFill>
          <a:blip r:embed="rId4">
            <a:alphaModFix/>
          </a:blip>
          <a:stretch>
            <a:fillRect/>
          </a:stretch>
        </p:blipFill>
        <p:spPr>
          <a:xfrm>
            <a:off x="6329825" y="2998225"/>
            <a:ext cx="2486775" cy="1552203"/>
          </a:xfrm>
          <a:prstGeom prst="rect">
            <a:avLst/>
          </a:prstGeom>
          <a:noFill/>
          <a:ln>
            <a:noFill/>
          </a:ln>
        </p:spPr>
      </p:pic>
      <p:sp>
        <p:nvSpPr>
          <p:cNvPr id="142" name="Google Shape;142;p19"/>
          <p:cNvSpPr txBox="1">
            <a:spLocks noGrp="1"/>
          </p:cNvSpPr>
          <p:nvPr>
            <p:ph type="title"/>
          </p:nvPr>
        </p:nvSpPr>
        <p:spPr>
          <a:xfrm>
            <a:off x="39500" y="237250"/>
            <a:ext cx="4477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0097A7"/>
                </a:solidFill>
                <a:latin typeface="Amatic SC"/>
                <a:ea typeface="Amatic SC"/>
                <a:cs typeface="Amatic SC"/>
                <a:sym typeface="Amatic SC"/>
              </a:rPr>
              <a:t>Student Assessment</a:t>
            </a:r>
            <a:r>
              <a:rPr lang="en" sz="5300">
                <a:solidFill>
                  <a:srgbClr val="0097A7"/>
                </a:solidFill>
                <a:latin typeface="Amatic SC"/>
                <a:ea typeface="Amatic SC"/>
                <a:cs typeface="Amatic SC"/>
                <a:sym typeface="Amatic SC"/>
              </a:rPr>
              <a:t> </a:t>
            </a:r>
            <a:endParaRPr sz="5300">
              <a:solidFill>
                <a:srgbClr val="0097A7"/>
              </a:solidFill>
              <a:latin typeface="Amatic SC"/>
              <a:ea typeface="Amatic SC"/>
              <a:cs typeface="Amatic SC"/>
              <a:sym typeface="Amatic SC"/>
            </a:endParaRPr>
          </a:p>
        </p:txBody>
      </p:sp>
      <p:sp>
        <p:nvSpPr>
          <p:cNvPr id="143" name="Google Shape;143;p19"/>
          <p:cNvSpPr txBox="1"/>
          <p:nvPr/>
        </p:nvSpPr>
        <p:spPr>
          <a:xfrm>
            <a:off x="447975" y="3159406"/>
            <a:ext cx="1393800" cy="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4" name="Google Shape;144;p19"/>
          <p:cNvPicPr preferRelativeResize="0"/>
          <p:nvPr/>
        </p:nvPicPr>
        <p:blipFill rotWithShape="1">
          <a:blip r:embed="rId5">
            <a:alphaModFix/>
          </a:blip>
          <a:srcRect r="3688"/>
          <a:stretch/>
        </p:blipFill>
        <p:spPr>
          <a:xfrm>
            <a:off x="447975" y="933325"/>
            <a:ext cx="3223300" cy="4103483"/>
          </a:xfrm>
          <a:prstGeom prst="rect">
            <a:avLst/>
          </a:prstGeom>
          <a:noFill/>
          <a:ln>
            <a:noFill/>
          </a:ln>
        </p:spPr>
      </p:pic>
      <p:pic>
        <p:nvPicPr>
          <p:cNvPr id="145" name="Google Shape;145;p19"/>
          <p:cNvPicPr preferRelativeResize="0"/>
          <p:nvPr/>
        </p:nvPicPr>
        <p:blipFill>
          <a:blip r:embed="rId6">
            <a:alphaModFix/>
          </a:blip>
          <a:stretch>
            <a:fillRect/>
          </a:stretch>
        </p:blipFill>
        <p:spPr>
          <a:xfrm>
            <a:off x="6329825" y="69146"/>
            <a:ext cx="2758674" cy="645200"/>
          </a:xfrm>
          <a:prstGeom prst="rect">
            <a:avLst/>
          </a:prstGeom>
          <a:noFill/>
          <a:ln>
            <a:noFill/>
          </a:ln>
        </p:spPr>
      </p:pic>
      <p:pic>
        <p:nvPicPr>
          <p:cNvPr id="146" name="Google Shape;146;p19"/>
          <p:cNvPicPr preferRelativeResize="0"/>
          <p:nvPr/>
        </p:nvPicPr>
        <p:blipFill rotWithShape="1">
          <a:blip r:embed="rId7">
            <a:alphaModFix/>
          </a:blip>
          <a:srcRect b="90806"/>
          <a:stretch/>
        </p:blipFill>
        <p:spPr>
          <a:xfrm>
            <a:off x="4204875" y="1001375"/>
            <a:ext cx="4828200" cy="476902"/>
          </a:xfrm>
          <a:prstGeom prst="rect">
            <a:avLst/>
          </a:prstGeom>
          <a:noFill/>
          <a:ln>
            <a:noFill/>
          </a:ln>
        </p:spPr>
      </p:pic>
      <p:pic>
        <p:nvPicPr>
          <p:cNvPr id="147" name="Google Shape;147;p19">
            <a:hlinkClick r:id="rId3"/>
          </p:cNvPr>
          <p:cNvPicPr preferRelativeResize="0"/>
          <p:nvPr/>
        </p:nvPicPr>
        <p:blipFill>
          <a:blip r:embed="rId8">
            <a:alphaModFix/>
          </a:blip>
          <a:stretch>
            <a:fillRect/>
          </a:stretch>
        </p:blipFill>
        <p:spPr>
          <a:xfrm>
            <a:off x="4572000" y="2852575"/>
            <a:ext cx="1451800" cy="1843501"/>
          </a:xfrm>
          <a:prstGeom prst="rect">
            <a:avLst/>
          </a:prstGeom>
          <a:noFill/>
          <a:ln>
            <a:noFill/>
          </a:ln>
        </p:spPr>
      </p:pic>
      <p:pic>
        <p:nvPicPr>
          <p:cNvPr id="148" name="Google Shape;148;p19"/>
          <p:cNvPicPr preferRelativeResize="0"/>
          <p:nvPr/>
        </p:nvPicPr>
        <p:blipFill>
          <a:blip r:embed="rId9">
            <a:alphaModFix/>
          </a:blip>
          <a:stretch>
            <a:fillRect/>
          </a:stretch>
        </p:blipFill>
        <p:spPr>
          <a:xfrm flipH="1">
            <a:off x="4447108" y="4210761"/>
            <a:ext cx="522060" cy="575989"/>
          </a:xfrm>
          <a:prstGeom prst="rect">
            <a:avLst/>
          </a:prstGeom>
          <a:noFill/>
          <a:ln>
            <a:noFill/>
          </a:ln>
        </p:spPr>
      </p:pic>
      <p:pic>
        <p:nvPicPr>
          <p:cNvPr id="149" name="Google Shape;149;p19"/>
          <p:cNvPicPr preferRelativeResize="0"/>
          <p:nvPr/>
        </p:nvPicPr>
        <p:blipFill>
          <a:blip r:embed="rId9">
            <a:alphaModFix/>
          </a:blip>
          <a:stretch>
            <a:fillRect/>
          </a:stretch>
        </p:blipFill>
        <p:spPr>
          <a:xfrm flipH="1">
            <a:off x="6460145" y="4210761"/>
            <a:ext cx="522060" cy="575989"/>
          </a:xfrm>
          <a:prstGeom prst="rect">
            <a:avLst/>
          </a:prstGeom>
          <a:noFill/>
          <a:ln>
            <a:noFill/>
          </a:ln>
        </p:spPr>
      </p:pic>
      <p:pic>
        <p:nvPicPr>
          <p:cNvPr id="150" name="Google Shape;150;p19"/>
          <p:cNvPicPr preferRelativeResize="0"/>
          <p:nvPr/>
        </p:nvPicPr>
        <p:blipFill>
          <a:blip r:embed="rId10">
            <a:alphaModFix/>
          </a:blip>
          <a:stretch>
            <a:fillRect/>
          </a:stretch>
        </p:blipFill>
        <p:spPr>
          <a:xfrm>
            <a:off x="4261246" y="1478875"/>
            <a:ext cx="4723224" cy="980469"/>
          </a:xfrm>
          <a:prstGeom prst="rect">
            <a:avLst/>
          </a:prstGeom>
          <a:noFill/>
          <a:ln>
            <a:noFill/>
          </a:ln>
        </p:spPr>
      </p:pic>
      <p:pic>
        <p:nvPicPr>
          <p:cNvPr id="151" name="Google Shape;151;p19"/>
          <p:cNvPicPr preferRelativeResize="0"/>
          <p:nvPr/>
        </p:nvPicPr>
        <p:blipFill>
          <a:blip r:embed="rId11">
            <a:alphaModFix/>
          </a:blip>
          <a:stretch>
            <a:fillRect/>
          </a:stretch>
        </p:blipFill>
        <p:spPr>
          <a:xfrm>
            <a:off x="6329825" y="3005125"/>
            <a:ext cx="136100" cy="153852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656</Words>
  <Application>Microsoft Office PowerPoint</Application>
  <PresentationFormat>On-screen Show (16:9)</PresentationFormat>
  <Paragraphs>48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Comfortaa</vt:lpstr>
      <vt:lpstr>Roboto Thin</vt:lpstr>
      <vt:lpstr>Verdana</vt:lpstr>
      <vt:lpstr>Roboto Medium</vt:lpstr>
      <vt:lpstr>Arial</vt:lpstr>
      <vt:lpstr>Amatic SC</vt:lpstr>
      <vt:lpstr>Roboto</vt:lpstr>
      <vt:lpstr>Simple Light</vt:lpstr>
      <vt:lpstr>Mindful Monday Lesson</vt:lpstr>
      <vt:lpstr>PowerPoint Presentation</vt:lpstr>
      <vt:lpstr>Lesson Overview</vt:lpstr>
      <vt:lpstr>  DIWO Yoga</vt:lpstr>
      <vt:lpstr>  DIWO YOGA</vt:lpstr>
      <vt:lpstr>PowerPoint Presentation</vt:lpstr>
      <vt:lpstr>Student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 Monday Lesson</dc:title>
  <dc:creator>Anika Littlemore</dc:creator>
  <cp:lastModifiedBy>Anika Littlemore</cp:lastModifiedBy>
  <cp:revision>1</cp:revision>
  <dcterms:modified xsi:type="dcterms:W3CDTF">2020-06-30T15:42:21Z</dcterms:modified>
</cp:coreProperties>
</file>