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79"/>
      <p:regular r:id="rId10"/>
      <p:bold r:id="rId11"/>
    </p:embeddedFont>
    <p:embeddedFont>
      <p:font typeface="Comfortaa" panose="020B0604020202020204" charset="0"/>
      <p:regular r:id="rId12"/>
      <p:bold r:id="rId13"/>
    </p:embeddedFont>
    <p:embeddedFont>
      <p:font typeface="Roboto" panose="020B0604020202020204" charset="0"/>
      <p:regular r:id="rId14"/>
      <p:bold r:id="rId15"/>
      <p:italic r:id="rId16"/>
      <p:boldItalic r:id="rId17"/>
    </p:embeddedFont>
    <p:embeddedFont>
      <p:font typeface="Roboto Medium" panose="020B0604020202020204" charset="0"/>
      <p:regular r:id="rId18"/>
      <p:bold r:id="rId19"/>
      <p:italic r:id="rId20"/>
      <p:boldItalic r:id="rId21"/>
    </p:embeddedFont>
    <p:embeddedFont>
      <p:font typeface="Roboto Thin"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key.com/downpng/wiRRwo_trust-me-1600-clr-7204-trust-fall-sti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tockphoto.com/ca/illustrations/lean-on-shoulder?mediatype=illustration&amp;phrase=lean%20on%20shoulder&amp;sort=mostpopul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4a5a5bd0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4a5a5bd0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ways to progress through this at-home learning module. You can travel down on the table or across. Traveling down (e.g., choosing Week 1 → The Game of Life → Teach Me your Skills → etc... ) would allow more variation in activities each day. One of the major goals of this module is that students experience relational flow with their partners. Some students need more spontaneity and variety to experience this. Traveling across  (e.g., Week 3 → Teach Me Your Skills → Teach Me Your Skills Duet → Be The Ball → etc…) allows for progression through the same activity or variations of the same activity which is beneficial for students who like to practise to make things perfect - or in this case, practice to eventually get into a flow state.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81d754f6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81d754f6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54a5a5bd0_3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54a5a5b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a:t>
            </a:r>
            <a:r>
              <a:rPr lang="en" u="sng">
                <a:solidFill>
                  <a:schemeClr val="hlink"/>
                </a:solidFill>
                <a:hlinkClick r:id="rId3"/>
              </a:rPr>
              <a:t>https://www.clipartkey.com/downpng/wiRRwo_trust-me-1600-clr-7204-trust-fall-stick/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58a5f11d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58a5f11d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1eac8755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1eac8755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https://www.istockphoto.com/ca/illustrations/lean-on-shoulder?mediatype=illustration&amp;phrase=lean%20on%20shoulder&amp;sort=mostpopular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54a5a5bd0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54a5a5bd0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ASSESSMENT ICONs to go to the function2flow website for printable assessment sheets for this online module. Submit these assessment sheets to your teacher’s email.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unction2flow.ca/wp-content/uploads/2020/06/Assessment-Tools-Only.pdf" TargetMode="External"/><Relationship Id="rId5"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81825" y="509850"/>
            <a:ext cx="4314974" cy="1009190"/>
          </a:xfrm>
          <a:prstGeom prst="rect">
            <a:avLst/>
          </a:prstGeom>
          <a:noFill/>
          <a:ln>
            <a:noFill/>
          </a:ln>
        </p:spPr>
      </p:pic>
      <p:pic>
        <p:nvPicPr>
          <p:cNvPr id="55" name="Google Shape;55;p13"/>
          <p:cNvPicPr preferRelativeResize="0"/>
          <p:nvPr/>
        </p:nvPicPr>
        <p:blipFill>
          <a:blip r:embed="rId4">
            <a:alphaModFix/>
          </a:blip>
          <a:stretch>
            <a:fillRect/>
          </a:stretch>
        </p:blipFill>
        <p:spPr>
          <a:xfrm>
            <a:off x="4959787" y="1598225"/>
            <a:ext cx="3959075" cy="2903300"/>
          </a:xfrm>
          <a:prstGeom prst="rect">
            <a:avLst/>
          </a:prstGeom>
          <a:noFill/>
          <a:ln>
            <a:noFill/>
          </a:ln>
        </p:spPr>
      </p:pic>
      <p:sp>
        <p:nvSpPr>
          <p:cNvPr id="56" name="Google Shape;56;p13"/>
          <p:cNvSpPr txBox="1">
            <a:spLocks noGrp="1"/>
          </p:cNvSpPr>
          <p:nvPr>
            <p:ph type="ctrTitle"/>
          </p:nvPr>
        </p:nvSpPr>
        <p:spPr>
          <a:xfrm>
            <a:off x="204400" y="1598225"/>
            <a:ext cx="4831200" cy="11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solidFill>
                  <a:srgbClr val="0097A7"/>
                </a:solidFill>
                <a:latin typeface="Amatic SC"/>
                <a:ea typeface="Amatic SC"/>
                <a:cs typeface="Amatic SC"/>
                <a:sym typeface="Amatic SC"/>
              </a:rPr>
              <a:t>Fitness friday Lesson</a:t>
            </a:r>
            <a:endParaRPr sz="5600" b="1">
              <a:solidFill>
                <a:srgbClr val="0097A7"/>
              </a:solidFill>
              <a:latin typeface="Amatic SC"/>
              <a:ea typeface="Amatic SC"/>
              <a:cs typeface="Amatic SC"/>
              <a:sym typeface="Amatic SC"/>
            </a:endParaRPr>
          </a:p>
        </p:txBody>
      </p:sp>
      <p:sp>
        <p:nvSpPr>
          <p:cNvPr id="57" name="Google Shape;57;p13"/>
          <p:cNvSpPr txBox="1">
            <a:spLocks noGrp="1"/>
          </p:cNvSpPr>
          <p:nvPr>
            <p:ph type="subTitle" idx="1"/>
          </p:nvPr>
        </p:nvSpPr>
        <p:spPr>
          <a:xfrm>
            <a:off x="349000" y="2734575"/>
            <a:ext cx="4542000" cy="6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Verdana"/>
                <a:ea typeface="Verdana"/>
                <a:cs typeface="Verdana"/>
                <a:sym typeface="Verdana"/>
              </a:rPr>
              <a:t> </a:t>
            </a:r>
            <a:r>
              <a:rPr lang="en" sz="1600">
                <a:latin typeface="Verdana"/>
                <a:ea typeface="Verdana"/>
                <a:cs typeface="Verdana"/>
                <a:sym typeface="Verdana"/>
              </a:rPr>
              <a:t>From the IA4L’s </a:t>
            </a:r>
            <a:r>
              <a:rPr lang="en" sz="1600" i="1">
                <a:latin typeface="Verdana"/>
                <a:ea typeface="Verdana"/>
                <a:cs typeface="Verdana"/>
                <a:sym typeface="Verdana"/>
              </a:rPr>
              <a:t>Building a Virtual Classroom Community At-Home Resource</a:t>
            </a:r>
            <a:r>
              <a:rPr lang="en" sz="1600" i="1">
                <a:latin typeface="Comfortaa"/>
                <a:ea typeface="Comfortaa"/>
                <a:cs typeface="Comfortaa"/>
                <a:sym typeface="Comfortaa"/>
              </a:rPr>
              <a:t> </a:t>
            </a:r>
            <a:endParaRPr sz="1600" i="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123"/>
          <a:stretch/>
        </p:blipFill>
        <p:spPr>
          <a:xfrm rot="-18">
            <a:off x="0" y="12"/>
            <a:ext cx="4380919" cy="5143478"/>
          </a:xfrm>
          <a:prstGeom prst="rect">
            <a:avLst/>
          </a:prstGeom>
          <a:noFill/>
          <a:ln>
            <a:noFill/>
          </a:ln>
        </p:spPr>
      </p:pic>
      <p:sp>
        <p:nvSpPr>
          <p:cNvPr id="63" name="Google Shape;63;p14"/>
          <p:cNvSpPr txBox="1"/>
          <p:nvPr/>
        </p:nvSpPr>
        <p:spPr>
          <a:xfrm>
            <a:off x="5828375" y="1956750"/>
            <a:ext cx="2152500" cy="391500"/>
          </a:xfrm>
          <a:prstGeom prst="rect">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InterActive Feeling</a:t>
            </a:r>
            <a:endParaRPr sz="1600"/>
          </a:p>
        </p:txBody>
      </p:sp>
      <p:sp>
        <p:nvSpPr>
          <p:cNvPr id="64" name="Google Shape;64;p14"/>
          <p:cNvSpPr txBox="1"/>
          <p:nvPr/>
        </p:nvSpPr>
        <p:spPr>
          <a:xfrm>
            <a:off x="5828375" y="2334125"/>
            <a:ext cx="2152500" cy="1327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Lean On Me</a:t>
            </a:r>
            <a:endParaRPr sz="1600"/>
          </a:p>
          <a:p>
            <a:pPr marL="0" lvl="0" indent="0" algn="ctr" rtl="0">
              <a:spcBef>
                <a:spcPts val="0"/>
              </a:spcBef>
              <a:spcAft>
                <a:spcPts val="0"/>
              </a:spcAft>
              <a:buNone/>
            </a:pPr>
            <a:endParaRPr/>
          </a:p>
          <a:p>
            <a:pPr marL="0" lvl="0" indent="0" algn="ctr" rtl="0">
              <a:spcBef>
                <a:spcPts val="0"/>
              </a:spcBef>
              <a:spcAft>
                <a:spcPts val="0"/>
              </a:spcAft>
              <a:buNone/>
            </a:pPr>
            <a:r>
              <a:rPr lang="en" i="1"/>
              <a:t>“I can intuit and respond to my partners needs”</a:t>
            </a:r>
            <a:endParaRPr i="1"/>
          </a:p>
          <a:p>
            <a:pPr marL="0" lvl="0" indent="0" algn="ctr" rtl="0">
              <a:spcBef>
                <a:spcPts val="0"/>
              </a:spcBef>
              <a:spcAft>
                <a:spcPts val="0"/>
              </a:spcAft>
              <a:buNone/>
            </a:pPr>
            <a:endParaRPr i="1"/>
          </a:p>
          <a:p>
            <a:pPr marL="0" lvl="0" indent="0" algn="ctr" rtl="0">
              <a:spcBef>
                <a:spcPts val="0"/>
              </a:spcBef>
              <a:spcAft>
                <a:spcPts val="0"/>
              </a:spcAft>
              <a:buNone/>
            </a:pPr>
            <a:endParaRPr i="1"/>
          </a:p>
        </p:txBody>
      </p:sp>
      <p:pic>
        <p:nvPicPr>
          <p:cNvPr id="65" name="Google Shape;65;p14"/>
          <p:cNvPicPr preferRelativeResize="0"/>
          <p:nvPr/>
        </p:nvPicPr>
        <p:blipFill>
          <a:blip r:embed="rId4">
            <a:alphaModFix/>
          </a:blip>
          <a:stretch>
            <a:fillRect/>
          </a:stretch>
        </p:blipFill>
        <p:spPr>
          <a:xfrm rot="5400000">
            <a:off x="4796350" y="1464374"/>
            <a:ext cx="3384776" cy="338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22050" y="19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97A7"/>
                </a:solidFill>
                <a:latin typeface="Amatic SC"/>
                <a:ea typeface="Amatic SC"/>
                <a:cs typeface="Amatic SC"/>
                <a:sym typeface="Amatic SC"/>
              </a:rPr>
              <a:t>Lesson Overview</a:t>
            </a:r>
            <a:endParaRPr sz="3200" b="1">
              <a:solidFill>
                <a:srgbClr val="0097A7"/>
              </a:solidFill>
              <a:latin typeface="Amatic SC"/>
              <a:ea typeface="Amatic SC"/>
              <a:cs typeface="Amatic SC"/>
              <a:sym typeface="Amatic SC"/>
            </a:endParaRPr>
          </a:p>
        </p:txBody>
      </p:sp>
      <p:sp>
        <p:nvSpPr>
          <p:cNvPr id="71" name="Google Shape;71;p15"/>
          <p:cNvSpPr txBox="1">
            <a:spLocks noGrp="1"/>
          </p:cNvSpPr>
          <p:nvPr>
            <p:ph type="body" idx="1"/>
          </p:nvPr>
        </p:nvSpPr>
        <p:spPr>
          <a:xfrm>
            <a:off x="222050" y="696200"/>
            <a:ext cx="8520600" cy="10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Welcome to a Fitness Friday Lesson. In today’s lesson we will practise </a:t>
            </a:r>
            <a:r>
              <a:rPr lang="en" i="1">
                <a:solidFill>
                  <a:srgbClr val="000000"/>
                </a:solidFill>
              </a:rPr>
              <a:t>Lean On Me </a:t>
            </a:r>
            <a:r>
              <a:rPr lang="en">
                <a:solidFill>
                  <a:srgbClr val="000000"/>
                </a:solidFill>
              </a:rPr>
              <a:t>InterActivity</a:t>
            </a:r>
            <a:r>
              <a:rPr lang="en" i="1">
                <a:solidFill>
                  <a:srgbClr val="000000"/>
                </a:solidFill>
              </a:rPr>
              <a:t> </a:t>
            </a:r>
            <a:r>
              <a:rPr lang="en">
                <a:solidFill>
                  <a:srgbClr val="000000"/>
                </a:solidFill>
              </a:rPr>
              <a:t>together.</a:t>
            </a:r>
            <a:r>
              <a:rPr lang="en">
                <a:latin typeface="Verdana"/>
                <a:ea typeface="Verdana"/>
                <a:cs typeface="Verdana"/>
                <a:sym typeface="Verdana"/>
              </a:rPr>
              <a:t> </a:t>
            </a:r>
            <a:endParaRPr>
              <a:latin typeface="Verdana"/>
              <a:ea typeface="Verdana"/>
              <a:cs typeface="Verdana"/>
              <a:sym typeface="Verdana"/>
            </a:endParaRPr>
          </a:p>
        </p:txBody>
      </p:sp>
      <p:sp>
        <p:nvSpPr>
          <p:cNvPr id="72" name="Google Shape;72;p15"/>
          <p:cNvSpPr txBox="1"/>
          <p:nvPr/>
        </p:nvSpPr>
        <p:spPr>
          <a:xfrm>
            <a:off x="222050" y="1884800"/>
            <a:ext cx="29532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Student Targets</a:t>
            </a:r>
            <a:r>
              <a:rPr lang="en" sz="1800"/>
              <a:t> </a:t>
            </a:r>
            <a:endParaRPr sz="1800"/>
          </a:p>
        </p:txBody>
      </p:sp>
      <p:sp>
        <p:nvSpPr>
          <p:cNvPr id="73" name="Google Shape;73;p15"/>
          <p:cNvSpPr/>
          <p:nvPr/>
        </p:nvSpPr>
        <p:spPr>
          <a:xfrm>
            <a:off x="833150" y="2239050"/>
            <a:ext cx="2158800" cy="665400"/>
          </a:xfrm>
          <a:prstGeom prst="rightArrow">
            <a:avLst>
              <a:gd name="adj1" fmla="val 50000"/>
              <a:gd name="adj2" fmla="val 50000"/>
            </a:avLst>
          </a:prstGeom>
          <a:solidFill>
            <a:srgbClr val="0097A7">
              <a:alpha val="5084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highlight>
                <a:srgbClr val="FF0000"/>
              </a:highlight>
            </a:endParaRPr>
          </a:p>
        </p:txBody>
      </p:sp>
      <p:grpSp>
        <p:nvGrpSpPr>
          <p:cNvPr id="74" name="Google Shape;74;p15"/>
          <p:cNvGrpSpPr/>
          <p:nvPr/>
        </p:nvGrpSpPr>
        <p:grpSpPr>
          <a:xfrm>
            <a:off x="3260994" y="3955449"/>
            <a:ext cx="5679142" cy="972972"/>
            <a:chOff x="1593000" y="2322568"/>
            <a:chExt cx="5957975" cy="643500"/>
          </a:xfrm>
        </p:grpSpPr>
        <p:sp>
          <p:nvSpPr>
            <p:cNvPr id="75" name="Google Shape;75;p15"/>
            <p:cNvSpPr/>
            <p:nvPr/>
          </p:nvSpPr>
          <p:spPr>
            <a:xfrm>
              <a:off x="3728375" y="2322568"/>
              <a:ext cx="3822600" cy="6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Social Emotional Learning </a:t>
              </a:r>
              <a:endParaRPr sz="1600">
                <a:solidFill>
                  <a:schemeClr val="accent6"/>
                </a:solidFill>
                <a:latin typeface="Roboto"/>
                <a:ea typeface="Roboto"/>
                <a:cs typeface="Roboto"/>
                <a:sym typeface="Roboto"/>
              </a:endParaRPr>
            </a:p>
          </p:txBody>
        </p:sp>
        <p:sp>
          <p:nvSpPr>
            <p:cNvPr id="79" name="Google Shape;79;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1" name="Google Shape;81;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a:solidFill>
                    <a:schemeClr val="dk1"/>
                  </a:solidFill>
                </a:rPr>
                <a:t>Stress management in time-pressured situations.</a:t>
              </a:r>
              <a:endParaRPr sz="1100"/>
            </a:p>
          </p:txBody>
        </p:sp>
      </p:grpSp>
      <p:grpSp>
        <p:nvGrpSpPr>
          <p:cNvPr id="82" name="Google Shape;82;p15"/>
          <p:cNvGrpSpPr/>
          <p:nvPr/>
        </p:nvGrpSpPr>
        <p:grpSpPr>
          <a:xfrm>
            <a:off x="3260994" y="2964945"/>
            <a:ext cx="5679142" cy="972972"/>
            <a:chOff x="1593000" y="2322568"/>
            <a:chExt cx="5957975" cy="643500"/>
          </a:xfrm>
        </p:grpSpPr>
        <p:sp>
          <p:nvSpPr>
            <p:cNvPr id="83" name="Google Shape;83;p15"/>
            <p:cNvSpPr/>
            <p:nvPr/>
          </p:nvSpPr>
          <p:spPr>
            <a:xfrm>
              <a:off x="3728375" y="2322568"/>
              <a:ext cx="3822600" cy="64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chemeClr val="accent6"/>
                  </a:solidFill>
                  <a:latin typeface="Roboto Medium"/>
                  <a:ea typeface="Roboto Medium"/>
                  <a:cs typeface="Roboto Medium"/>
                  <a:sym typeface="Roboto Medium"/>
                </a:rPr>
                <a:t>Curriculum </a:t>
              </a:r>
              <a:endParaRPr sz="1700">
                <a:solidFill>
                  <a:schemeClr val="accent6"/>
                </a:solidFill>
                <a:latin typeface="Roboto"/>
                <a:ea typeface="Roboto"/>
                <a:cs typeface="Roboto"/>
                <a:sym typeface="Roboto"/>
              </a:endParaRPr>
            </a:p>
          </p:txBody>
        </p:sp>
        <p:sp>
          <p:nvSpPr>
            <p:cNvPr id="87" name="Google Shape;87;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9" name="Google Shape;89;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Develop health and skill related fitness components to increase physical literacy.</a:t>
              </a:r>
              <a:endParaRPr sz="1100"/>
            </a:p>
          </p:txBody>
        </p:sp>
      </p:grpSp>
      <p:grpSp>
        <p:nvGrpSpPr>
          <p:cNvPr id="90" name="Google Shape;90;p15"/>
          <p:cNvGrpSpPr/>
          <p:nvPr/>
        </p:nvGrpSpPr>
        <p:grpSpPr>
          <a:xfrm>
            <a:off x="3260994" y="1974428"/>
            <a:ext cx="5679142" cy="978279"/>
            <a:chOff x="1593000" y="2322568"/>
            <a:chExt cx="5957975" cy="647010"/>
          </a:xfrm>
        </p:grpSpPr>
        <p:sp>
          <p:nvSpPr>
            <p:cNvPr id="91" name="Google Shape;91;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rot="-5400000">
              <a:off x="3492893" y="1938325"/>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Function 2 Flow</a:t>
              </a:r>
              <a:r>
                <a:rPr lang="en" sz="1000">
                  <a:solidFill>
                    <a:schemeClr val="accent6"/>
                  </a:solidFill>
                  <a:latin typeface="Roboto Medium"/>
                  <a:ea typeface="Roboto Medium"/>
                  <a:cs typeface="Roboto Medium"/>
                  <a:sym typeface="Roboto Medium"/>
                </a:rPr>
                <a:t> </a:t>
              </a:r>
              <a:endParaRPr sz="1000">
                <a:solidFill>
                  <a:schemeClr val="accent6"/>
                </a:solidFill>
                <a:latin typeface="Roboto"/>
                <a:ea typeface="Roboto"/>
                <a:cs typeface="Roboto"/>
                <a:sym typeface="Roboto"/>
              </a:endParaRPr>
            </a:p>
          </p:txBody>
        </p:sp>
        <p:sp>
          <p:nvSpPr>
            <p:cNvPr id="95" name="Google Shape;95;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97" name="Google Shape;97;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a:solidFill>
                    <a:schemeClr val="dk1"/>
                  </a:solidFill>
                </a:rPr>
                <a:t>Build capacity to connect in a synchronous way through proximal and distal energy play.</a:t>
              </a:r>
              <a:endParaRPr sz="1100"/>
            </a:p>
          </p:txBody>
        </p:sp>
      </p:grpSp>
      <p:pic>
        <p:nvPicPr>
          <p:cNvPr id="98" name="Google Shape;98;p15"/>
          <p:cNvPicPr preferRelativeResize="0"/>
          <p:nvPr/>
        </p:nvPicPr>
        <p:blipFill>
          <a:blip r:embed="rId3">
            <a:alphaModFix/>
          </a:blip>
          <a:stretch>
            <a:fillRect/>
          </a:stretch>
        </p:blipFill>
        <p:spPr>
          <a:xfrm>
            <a:off x="7448573" y="68100"/>
            <a:ext cx="1650803" cy="3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239550" y="454200"/>
            <a:ext cx="4092900" cy="90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Lean On Me</a:t>
            </a:r>
            <a:endParaRPr sz="3200">
              <a:latin typeface="Comfortaa"/>
              <a:ea typeface="Comfortaa"/>
              <a:cs typeface="Comfortaa"/>
              <a:sym typeface="Comfortaa"/>
            </a:endParaRPr>
          </a:p>
        </p:txBody>
      </p:sp>
      <p:sp>
        <p:nvSpPr>
          <p:cNvPr id="104" name="Google Shape;104;p16"/>
          <p:cNvSpPr txBox="1">
            <a:spLocks noGrp="1"/>
          </p:cNvSpPr>
          <p:nvPr>
            <p:ph type="subTitle" idx="1"/>
          </p:nvPr>
        </p:nvSpPr>
        <p:spPr>
          <a:xfrm>
            <a:off x="4647000" y="454200"/>
            <a:ext cx="4497000" cy="4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Activity Overview:</a:t>
            </a:r>
            <a:r>
              <a:rPr lang="en" sz="1200">
                <a:solidFill>
                  <a:srgbClr val="000000"/>
                </a:solidFill>
                <a:latin typeface="Comfortaa"/>
                <a:ea typeface="Comfortaa"/>
                <a:cs typeface="Comfortaa"/>
                <a:sym typeface="Comfortaa"/>
              </a:rPr>
              <a:t> Participants will experience balancing and steadying their body, and the body of their partner.</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Warm Up:</a:t>
            </a:r>
            <a:r>
              <a:rPr lang="en" sz="1400">
                <a:solidFill>
                  <a:srgbClr val="000000"/>
                </a:solidFill>
                <a:latin typeface="Comfortaa"/>
                <a:ea typeface="Comfortaa"/>
                <a:cs typeface="Comfortaa"/>
                <a:sym typeface="Comfortaa"/>
              </a:rPr>
              <a:t> </a:t>
            </a:r>
            <a:r>
              <a:rPr lang="en" sz="1200">
                <a:solidFill>
                  <a:srgbClr val="000000"/>
                </a:solidFill>
                <a:latin typeface="Comfortaa"/>
                <a:ea typeface="Comfortaa"/>
                <a:cs typeface="Comfortaa"/>
                <a:sym typeface="Comfortaa"/>
              </a:rPr>
              <a:t>Students take turns leading each other through various dynamic stretches without verbal communication while trying to maintain a synchronous connection.</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Main Activity:</a:t>
            </a:r>
            <a:r>
              <a:rPr lang="en" sz="1400">
                <a:solidFill>
                  <a:srgbClr val="000000"/>
                </a:solidFill>
                <a:latin typeface="Comfortaa"/>
                <a:ea typeface="Comfortaa"/>
                <a:cs typeface="Comfortaa"/>
                <a:sym typeface="Comfortaa"/>
              </a:rPr>
              <a:t> </a:t>
            </a:r>
            <a:r>
              <a:rPr lang="en" sz="1200">
                <a:solidFill>
                  <a:srgbClr val="000000"/>
                </a:solidFill>
                <a:latin typeface="Comfortaa"/>
                <a:ea typeface="Comfortaa"/>
                <a:cs typeface="Comfortaa"/>
                <a:sym typeface="Comfortaa"/>
              </a:rPr>
              <a:t>Participants learn how to be ready to connect with a partner by taking turns leaning into each other while exploring various depths and positions.</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Cool Down:</a:t>
            </a:r>
            <a:r>
              <a:rPr lang="en" sz="1200">
                <a:solidFill>
                  <a:srgbClr val="000000"/>
                </a:solidFill>
                <a:latin typeface="Comfortaa"/>
                <a:ea typeface="Comfortaa"/>
                <a:cs typeface="Comfortaa"/>
                <a:sym typeface="Comfortaa"/>
              </a:rPr>
              <a:t> In pairs, students take turns leading each other through various static stretches while helping each other reach deeper into each stretch. </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We support teachers at home. For more information on this InterActivity and </a:t>
            </a:r>
            <a:r>
              <a:rPr lang="en" sz="1000" b="1" u="sng">
                <a:solidFill>
                  <a:schemeClr val="dk1"/>
                </a:solidFill>
                <a:latin typeface="Comfortaa"/>
                <a:ea typeface="Comfortaa"/>
                <a:cs typeface="Comfortaa"/>
                <a:sym typeface="Comfortaa"/>
              </a:rPr>
              <a:t>ONLINE ADAPTATIONS</a:t>
            </a:r>
            <a:r>
              <a:rPr lang="en" sz="1000">
                <a:solidFill>
                  <a:schemeClr val="dk1"/>
                </a:solidFill>
                <a:latin typeface="Comfortaa"/>
                <a:ea typeface="Comfortaa"/>
                <a:cs typeface="Comfortaa"/>
                <a:sym typeface="Comfortaa"/>
              </a:rPr>
              <a:t> see pgs. 66-68 of the </a:t>
            </a:r>
            <a:r>
              <a:rPr lang="en" sz="1000">
                <a:solidFill>
                  <a:srgbClr val="1155CC"/>
                </a:solidFill>
                <a:latin typeface="Comfortaa"/>
                <a:ea typeface="Comfortaa"/>
                <a:cs typeface="Comfortaa"/>
                <a:sym typeface="Comfortaa"/>
              </a:rPr>
              <a:t>IA4L Building a Virtual Community At-Home Resource.</a:t>
            </a:r>
            <a:endParaRPr sz="1200">
              <a:solidFill>
                <a:srgbClr val="1155CC"/>
              </a:solidFill>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p:txBody>
      </p:sp>
      <p:pic>
        <p:nvPicPr>
          <p:cNvPr id="105" name="Google Shape;105;p16"/>
          <p:cNvPicPr preferRelativeResize="0"/>
          <p:nvPr/>
        </p:nvPicPr>
        <p:blipFill>
          <a:blip r:embed="rId3">
            <a:alphaModFix/>
          </a:blip>
          <a:stretch>
            <a:fillRect/>
          </a:stretch>
        </p:blipFill>
        <p:spPr>
          <a:xfrm>
            <a:off x="7448573" y="68100"/>
            <a:ext cx="1650803" cy="386100"/>
          </a:xfrm>
          <a:prstGeom prst="rect">
            <a:avLst/>
          </a:prstGeom>
          <a:noFill/>
          <a:ln>
            <a:noFill/>
          </a:ln>
        </p:spPr>
      </p:pic>
      <p:pic>
        <p:nvPicPr>
          <p:cNvPr id="106" name="Google Shape;106;p16"/>
          <p:cNvPicPr preferRelativeResize="0"/>
          <p:nvPr/>
        </p:nvPicPr>
        <p:blipFill>
          <a:blip r:embed="rId4">
            <a:alphaModFix/>
          </a:blip>
          <a:stretch>
            <a:fillRect/>
          </a:stretch>
        </p:blipFill>
        <p:spPr>
          <a:xfrm>
            <a:off x="922863" y="1508100"/>
            <a:ext cx="2586513" cy="2946902"/>
          </a:xfrm>
          <a:prstGeom prst="rect">
            <a:avLst/>
          </a:prstGeom>
          <a:noFill/>
          <a:ln>
            <a:noFill/>
          </a:ln>
        </p:spPr>
      </p:pic>
      <p:pic>
        <p:nvPicPr>
          <p:cNvPr id="107" name="Google Shape;107;p16"/>
          <p:cNvPicPr preferRelativeResize="0"/>
          <p:nvPr/>
        </p:nvPicPr>
        <p:blipFill>
          <a:blip r:embed="rId5">
            <a:alphaModFix/>
          </a:blip>
          <a:stretch>
            <a:fillRect/>
          </a:stretch>
        </p:blipFill>
        <p:spPr>
          <a:xfrm>
            <a:off x="3404863" y="4297013"/>
            <a:ext cx="99276" cy="99276"/>
          </a:xfrm>
          <a:prstGeom prst="rect">
            <a:avLst/>
          </a:prstGeom>
          <a:noFill/>
          <a:ln>
            <a:noFill/>
          </a:ln>
        </p:spPr>
      </p:pic>
      <p:sp>
        <p:nvSpPr>
          <p:cNvPr id="108" name="Google Shape;108;p16"/>
          <p:cNvSpPr txBox="1"/>
          <p:nvPr/>
        </p:nvSpPr>
        <p:spPr>
          <a:xfrm>
            <a:off x="3504138" y="42137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Lean on Me</a:t>
            </a:r>
            <a:endParaRPr sz="3200">
              <a:latin typeface="Comfortaa"/>
              <a:ea typeface="Comfortaa"/>
              <a:cs typeface="Comfortaa"/>
              <a:sym typeface="Comfortaa"/>
            </a:endParaRPr>
          </a:p>
        </p:txBody>
      </p:sp>
      <p:sp>
        <p:nvSpPr>
          <p:cNvPr id="114" name="Google Shape;114;p17"/>
          <p:cNvSpPr txBox="1"/>
          <p:nvPr/>
        </p:nvSpPr>
        <p:spPr>
          <a:xfrm>
            <a:off x="5603700" y="65900"/>
            <a:ext cx="26706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latin typeface="Comfortaa"/>
                <a:ea typeface="Comfortaa"/>
                <a:cs typeface="Comfortaa"/>
                <a:sym typeface="Comfortaa"/>
              </a:rPr>
              <a:t>Main Activity: Lean On Me In Person Edition</a:t>
            </a:r>
            <a:endParaRPr/>
          </a:p>
        </p:txBody>
      </p:sp>
      <p:pic>
        <p:nvPicPr>
          <p:cNvPr id="115" name="Google Shape;115;p17"/>
          <p:cNvPicPr preferRelativeResize="0"/>
          <p:nvPr/>
        </p:nvPicPr>
        <p:blipFill>
          <a:blip r:embed="rId3">
            <a:alphaModFix/>
          </a:blip>
          <a:stretch>
            <a:fillRect/>
          </a:stretch>
        </p:blipFill>
        <p:spPr>
          <a:xfrm>
            <a:off x="5603692" y="661250"/>
            <a:ext cx="2543700" cy="1315576"/>
          </a:xfrm>
          <a:prstGeom prst="rect">
            <a:avLst/>
          </a:prstGeom>
          <a:noFill/>
          <a:ln>
            <a:noFill/>
          </a:ln>
        </p:spPr>
      </p:pic>
      <p:pic>
        <p:nvPicPr>
          <p:cNvPr id="116" name="Google Shape;116;p17"/>
          <p:cNvPicPr preferRelativeResize="0"/>
          <p:nvPr/>
        </p:nvPicPr>
        <p:blipFill>
          <a:blip r:embed="rId4">
            <a:alphaModFix/>
          </a:blip>
          <a:stretch>
            <a:fillRect/>
          </a:stretch>
        </p:blipFill>
        <p:spPr>
          <a:xfrm>
            <a:off x="7287200" y="2506675"/>
            <a:ext cx="1721525" cy="2006925"/>
          </a:xfrm>
          <a:prstGeom prst="rect">
            <a:avLst/>
          </a:prstGeom>
          <a:noFill/>
          <a:ln>
            <a:noFill/>
          </a:ln>
        </p:spPr>
      </p:pic>
      <p:pic>
        <p:nvPicPr>
          <p:cNvPr id="117" name="Google Shape;117;p17"/>
          <p:cNvPicPr preferRelativeResize="0"/>
          <p:nvPr/>
        </p:nvPicPr>
        <p:blipFill>
          <a:blip r:embed="rId5">
            <a:alphaModFix/>
          </a:blip>
          <a:stretch>
            <a:fillRect/>
          </a:stretch>
        </p:blipFill>
        <p:spPr>
          <a:xfrm>
            <a:off x="4693928" y="2119560"/>
            <a:ext cx="2443765" cy="1315575"/>
          </a:xfrm>
          <a:prstGeom prst="rect">
            <a:avLst/>
          </a:prstGeom>
          <a:noFill/>
          <a:ln>
            <a:noFill/>
          </a:ln>
        </p:spPr>
      </p:pic>
      <p:pic>
        <p:nvPicPr>
          <p:cNvPr id="118" name="Google Shape;118;p17"/>
          <p:cNvPicPr preferRelativeResize="0"/>
          <p:nvPr/>
        </p:nvPicPr>
        <p:blipFill>
          <a:blip r:embed="rId6">
            <a:alphaModFix/>
          </a:blip>
          <a:stretch>
            <a:fillRect/>
          </a:stretch>
        </p:blipFill>
        <p:spPr>
          <a:xfrm>
            <a:off x="4693923" y="3577861"/>
            <a:ext cx="2443774" cy="1322967"/>
          </a:xfrm>
          <a:prstGeom prst="rect">
            <a:avLst/>
          </a:prstGeom>
          <a:noFill/>
          <a:ln>
            <a:noFill/>
          </a:ln>
        </p:spPr>
      </p:pic>
      <p:sp>
        <p:nvSpPr>
          <p:cNvPr id="119" name="Google Shape;119;p17"/>
          <p:cNvSpPr txBox="1"/>
          <p:nvPr/>
        </p:nvSpPr>
        <p:spPr>
          <a:xfrm>
            <a:off x="950700" y="1448275"/>
            <a:ext cx="26706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latin typeface="Comfortaa"/>
                <a:ea typeface="Comfortaa"/>
                <a:cs typeface="Comfortaa"/>
                <a:sym typeface="Comfortaa"/>
              </a:rPr>
              <a:t>Main Activity: Lean On Me Virtual Edition</a:t>
            </a:r>
            <a:endParaRPr/>
          </a:p>
        </p:txBody>
      </p:sp>
      <p:pic>
        <p:nvPicPr>
          <p:cNvPr id="120" name="Google Shape;120;p17"/>
          <p:cNvPicPr preferRelativeResize="0"/>
          <p:nvPr/>
        </p:nvPicPr>
        <p:blipFill>
          <a:blip r:embed="rId7">
            <a:alphaModFix/>
          </a:blip>
          <a:stretch>
            <a:fillRect/>
          </a:stretch>
        </p:blipFill>
        <p:spPr>
          <a:xfrm>
            <a:off x="185738" y="2119538"/>
            <a:ext cx="4200525"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Lean On Me</a:t>
            </a:r>
            <a:endParaRPr sz="3200">
              <a:latin typeface="Comfortaa"/>
              <a:ea typeface="Comfortaa"/>
              <a:cs typeface="Comfortaa"/>
              <a:sym typeface="Comfortaa"/>
            </a:endParaRPr>
          </a:p>
        </p:txBody>
      </p:sp>
      <p:sp>
        <p:nvSpPr>
          <p:cNvPr id="126" name="Google Shape;126;p18"/>
          <p:cNvSpPr/>
          <p:nvPr/>
        </p:nvSpPr>
        <p:spPr>
          <a:xfrm>
            <a:off x="144000" y="1535500"/>
            <a:ext cx="4284000" cy="23361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p:nvPr/>
        </p:nvSpPr>
        <p:spPr>
          <a:xfrm>
            <a:off x="213750" y="1741150"/>
            <a:ext cx="4067400" cy="2256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K-8: </a:t>
            </a:r>
            <a:r>
              <a:rPr lang="en" sz="1100" i="1">
                <a:solidFill>
                  <a:schemeClr val="accent6"/>
                </a:solidFill>
                <a:latin typeface="Comfortaa"/>
                <a:ea typeface="Comfortaa"/>
                <a:cs typeface="Comfortaa"/>
                <a:sym typeface="Comfortaa"/>
              </a:rPr>
              <a:t>Real-life partners: </a:t>
            </a:r>
            <a:r>
              <a:rPr lang="en" sz="1100">
                <a:solidFill>
                  <a:schemeClr val="accent6"/>
                </a:solidFill>
                <a:latin typeface="Comfortaa"/>
                <a:ea typeface="Comfortaa"/>
                <a:cs typeface="Comfortaa"/>
                <a:sym typeface="Comfortaa"/>
              </a:rPr>
              <a:t>Progress lean to shoulders on feet or hips on feet performing a partner leg press. </a:t>
            </a:r>
            <a:r>
              <a:rPr lang="en" sz="1100" i="1">
                <a:solidFill>
                  <a:schemeClr val="accent6"/>
                </a:solidFill>
                <a:latin typeface="Comfortaa"/>
                <a:ea typeface="Comfortaa"/>
                <a:cs typeface="Comfortaa"/>
                <a:sym typeface="Comfortaa"/>
              </a:rPr>
              <a:t>Virtual partners:</a:t>
            </a:r>
            <a:r>
              <a:rPr lang="en" sz="1100">
                <a:solidFill>
                  <a:schemeClr val="accent6"/>
                </a:solidFill>
                <a:latin typeface="Comfortaa"/>
                <a:ea typeface="Comfortaa"/>
                <a:cs typeface="Comfortaa"/>
                <a:sym typeface="Comfortaa"/>
              </a:rPr>
              <a:t> Progress lean by attempting on one leg.</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9-12:</a:t>
            </a:r>
            <a:r>
              <a:rPr lang="en" sz="1100">
                <a:solidFill>
                  <a:schemeClr val="accent6"/>
                </a:solidFill>
                <a:latin typeface="Comfortaa"/>
                <a:ea typeface="Comfortaa"/>
                <a:cs typeface="Comfortaa"/>
                <a:sym typeface="Comfortaa"/>
              </a:rPr>
              <a:t> </a:t>
            </a:r>
            <a:r>
              <a:rPr lang="en" sz="1100" i="1">
                <a:solidFill>
                  <a:schemeClr val="accent6"/>
                </a:solidFill>
                <a:latin typeface="Comfortaa"/>
                <a:ea typeface="Comfortaa"/>
                <a:cs typeface="Comfortaa"/>
                <a:sym typeface="Comfortaa"/>
              </a:rPr>
              <a:t>Real-life partners:</a:t>
            </a:r>
            <a:r>
              <a:rPr lang="en" sz="1100">
                <a:solidFill>
                  <a:schemeClr val="accent6"/>
                </a:solidFill>
                <a:latin typeface="Comfortaa"/>
                <a:ea typeface="Comfortaa"/>
                <a:cs typeface="Comfortaa"/>
                <a:sym typeface="Comfortaa"/>
              </a:rPr>
              <a:t> Progress lean to greater depths, invert your lean, forward facing lean, and posterior leans while squatting. </a:t>
            </a:r>
            <a:r>
              <a:rPr lang="en" sz="1100" i="1">
                <a:solidFill>
                  <a:schemeClr val="accent6"/>
                </a:solidFill>
                <a:latin typeface="Comfortaa"/>
                <a:ea typeface="Comfortaa"/>
                <a:cs typeface="Comfortaa"/>
                <a:sym typeface="Comfortaa"/>
              </a:rPr>
              <a:t>Virtual Partners: </a:t>
            </a:r>
            <a:r>
              <a:rPr lang="en" sz="1100">
                <a:solidFill>
                  <a:schemeClr val="accent6"/>
                </a:solidFill>
                <a:latin typeface="Comfortaa"/>
                <a:ea typeface="Comfortaa"/>
                <a:cs typeface="Comfortaa"/>
                <a:sym typeface="Comfortaa"/>
              </a:rPr>
              <a:t>Progress depth of wall or invert your trust lean.</a:t>
            </a:r>
            <a:endParaRPr sz="1100" b="1">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28" name="Google Shape;128;p18"/>
          <p:cNvSpPr txBox="1"/>
          <p:nvPr/>
        </p:nvSpPr>
        <p:spPr>
          <a:xfrm>
            <a:off x="224800" y="1552325"/>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Grade Level  Adaptations:</a:t>
            </a:r>
            <a:endParaRPr b="1" u="sng">
              <a:solidFill>
                <a:srgbClr val="EEFF41"/>
              </a:solidFill>
              <a:latin typeface="Comfortaa"/>
              <a:ea typeface="Comfortaa"/>
              <a:cs typeface="Comfortaa"/>
              <a:sym typeface="Comfortaa"/>
            </a:endParaRPr>
          </a:p>
        </p:txBody>
      </p:sp>
      <p:sp>
        <p:nvSpPr>
          <p:cNvPr id="129" name="Google Shape;129;p18"/>
          <p:cNvSpPr/>
          <p:nvPr/>
        </p:nvSpPr>
        <p:spPr>
          <a:xfrm>
            <a:off x="4780075" y="321475"/>
            <a:ext cx="4206900" cy="17472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a:off x="4849825" y="527125"/>
            <a:ext cx="4067400" cy="11442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rgbClr val="EEFF41"/>
              </a:buClr>
              <a:buSzPts val="1100"/>
              <a:buChar char="●"/>
            </a:pPr>
            <a:r>
              <a:rPr lang="en" sz="1100">
                <a:solidFill>
                  <a:srgbClr val="EEFF41"/>
                </a:solidFill>
                <a:latin typeface="Comfortaa"/>
                <a:ea typeface="Comfortaa"/>
                <a:cs typeface="Comfortaa"/>
                <a:sym typeface="Comfortaa"/>
              </a:rPr>
              <a:t>Use of manipulative to eliminate the need for touch (i.e., stability ball).</a:t>
            </a:r>
            <a:endParaRPr sz="1100">
              <a:solidFill>
                <a:srgbClr val="EEFF41"/>
              </a:solidFill>
              <a:latin typeface="Comfortaa"/>
              <a:ea typeface="Comfortaa"/>
              <a:cs typeface="Comfortaa"/>
              <a:sym typeface="Comfortaa"/>
            </a:endParaRPr>
          </a:p>
          <a:p>
            <a:pPr marL="457200" lvl="0" indent="-298450" algn="l" rtl="0">
              <a:lnSpc>
                <a:spcPct val="115000"/>
              </a:lnSpc>
              <a:spcBef>
                <a:spcPts val="0"/>
              </a:spcBef>
              <a:spcAft>
                <a:spcPts val="0"/>
              </a:spcAft>
              <a:buClr>
                <a:srgbClr val="EEFF41"/>
              </a:buClr>
              <a:buSzPts val="1100"/>
              <a:buChar char="●"/>
            </a:pPr>
            <a:r>
              <a:rPr lang="en" sz="1100">
                <a:solidFill>
                  <a:srgbClr val="EEFF41"/>
                </a:solidFill>
                <a:latin typeface="Comfortaa"/>
                <a:ea typeface="Comfortaa"/>
                <a:cs typeface="Comfortaa"/>
                <a:sym typeface="Comfortaa"/>
              </a:rPr>
              <a:t>For more inclusive adaptations see our </a:t>
            </a:r>
            <a:r>
              <a:rPr lang="en" sz="1100" b="1" i="1">
                <a:solidFill>
                  <a:srgbClr val="EEFF41"/>
                </a:solidFill>
                <a:latin typeface="Comfortaa"/>
                <a:ea typeface="Comfortaa"/>
                <a:cs typeface="Comfortaa"/>
                <a:sym typeface="Comfortaa"/>
              </a:rPr>
              <a:t>Inclusion Guide for InterActivities </a:t>
            </a:r>
            <a:r>
              <a:rPr lang="en" sz="1100">
                <a:solidFill>
                  <a:srgbClr val="EEFF41"/>
                </a:solidFill>
                <a:latin typeface="Comfortaa"/>
                <a:ea typeface="Comfortaa"/>
                <a:cs typeface="Comfortaa"/>
                <a:sym typeface="Comfortaa"/>
              </a:rPr>
              <a:t>located in the</a:t>
            </a:r>
            <a:r>
              <a:rPr lang="en" sz="1100" b="1" i="1">
                <a:solidFill>
                  <a:srgbClr val="EEFF41"/>
                </a:solidFill>
                <a:latin typeface="Comfortaa"/>
                <a:ea typeface="Comfortaa"/>
                <a:cs typeface="Comfortaa"/>
                <a:sym typeface="Comfortaa"/>
              </a:rPr>
              <a:t> InterActive for Life Building a Virtual Community Resource.</a:t>
            </a:r>
            <a:endParaRPr sz="1100" b="1" i="1">
              <a:solidFill>
                <a:srgbClr val="EEFF41"/>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31" name="Google Shape;131;p18"/>
          <p:cNvSpPr txBox="1"/>
          <p:nvPr/>
        </p:nvSpPr>
        <p:spPr>
          <a:xfrm>
            <a:off x="4860875" y="33830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Inclusive Adaptations:</a:t>
            </a:r>
            <a:endParaRPr b="1" u="sng">
              <a:solidFill>
                <a:srgbClr val="EEFF41"/>
              </a:solidFill>
              <a:latin typeface="Comfortaa"/>
              <a:ea typeface="Comfortaa"/>
              <a:cs typeface="Comfortaa"/>
              <a:sym typeface="Comfortaa"/>
            </a:endParaRPr>
          </a:p>
        </p:txBody>
      </p:sp>
      <p:pic>
        <p:nvPicPr>
          <p:cNvPr id="132" name="Google Shape;132;p18"/>
          <p:cNvPicPr preferRelativeResize="0"/>
          <p:nvPr/>
        </p:nvPicPr>
        <p:blipFill>
          <a:blip r:embed="rId3">
            <a:alphaModFix/>
          </a:blip>
          <a:stretch>
            <a:fillRect/>
          </a:stretch>
        </p:blipFill>
        <p:spPr>
          <a:xfrm>
            <a:off x="5799688" y="2444700"/>
            <a:ext cx="2167675" cy="2167675"/>
          </a:xfrm>
          <a:prstGeom prst="rect">
            <a:avLst/>
          </a:prstGeom>
          <a:noFill/>
          <a:ln>
            <a:noFill/>
          </a:ln>
        </p:spPr>
      </p:pic>
      <p:pic>
        <p:nvPicPr>
          <p:cNvPr id="133" name="Google Shape;133;p18"/>
          <p:cNvPicPr preferRelativeResize="0"/>
          <p:nvPr/>
        </p:nvPicPr>
        <p:blipFill>
          <a:blip r:embed="rId4">
            <a:alphaModFix/>
          </a:blip>
          <a:stretch>
            <a:fillRect/>
          </a:stretch>
        </p:blipFill>
        <p:spPr>
          <a:xfrm>
            <a:off x="7184638" y="4150238"/>
            <a:ext cx="99276" cy="99276"/>
          </a:xfrm>
          <a:prstGeom prst="rect">
            <a:avLst/>
          </a:prstGeom>
          <a:noFill/>
          <a:ln>
            <a:noFill/>
          </a:ln>
        </p:spPr>
      </p:pic>
      <p:sp>
        <p:nvSpPr>
          <p:cNvPr id="134" name="Google Shape;134;p18"/>
          <p:cNvSpPr txBox="1"/>
          <p:nvPr/>
        </p:nvSpPr>
        <p:spPr>
          <a:xfrm>
            <a:off x="7283913" y="4066938"/>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istockphoto</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sp>
        <p:nvSpPr>
          <p:cNvPr id="139" name="Google Shape;139;p19"/>
          <p:cNvSpPr/>
          <p:nvPr/>
        </p:nvSpPr>
        <p:spPr>
          <a:xfrm>
            <a:off x="4156275" y="1319050"/>
            <a:ext cx="4828200" cy="3467700"/>
          </a:xfrm>
          <a:prstGeom prst="rect">
            <a:avLst/>
          </a:prstGeom>
          <a:solidFill>
            <a:srgbClr val="8BEDFF">
              <a:alpha val="178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a:spLocks noGrp="1"/>
          </p:cNvSpPr>
          <p:nvPr>
            <p:ph type="title"/>
          </p:nvPr>
        </p:nvSpPr>
        <p:spPr>
          <a:xfrm>
            <a:off x="39500" y="237250"/>
            <a:ext cx="447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97A7"/>
                </a:solidFill>
                <a:latin typeface="Amatic SC"/>
                <a:ea typeface="Amatic SC"/>
                <a:cs typeface="Amatic SC"/>
                <a:sym typeface="Amatic SC"/>
              </a:rPr>
              <a:t>Student Assessment</a:t>
            </a:r>
            <a:r>
              <a:rPr lang="en" sz="5300">
                <a:solidFill>
                  <a:srgbClr val="0097A7"/>
                </a:solidFill>
                <a:latin typeface="Amatic SC"/>
                <a:ea typeface="Amatic SC"/>
                <a:cs typeface="Amatic SC"/>
                <a:sym typeface="Amatic SC"/>
              </a:rPr>
              <a:t> </a:t>
            </a:r>
            <a:endParaRPr sz="5300">
              <a:solidFill>
                <a:srgbClr val="0097A7"/>
              </a:solidFill>
              <a:latin typeface="Amatic SC"/>
              <a:ea typeface="Amatic SC"/>
              <a:cs typeface="Amatic SC"/>
              <a:sym typeface="Amatic SC"/>
            </a:endParaRPr>
          </a:p>
        </p:txBody>
      </p:sp>
      <p:pic>
        <p:nvPicPr>
          <p:cNvPr id="141" name="Google Shape;141;p19"/>
          <p:cNvPicPr preferRelativeResize="0"/>
          <p:nvPr/>
        </p:nvPicPr>
        <p:blipFill rotWithShape="1">
          <a:blip r:embed="rId3">
            <a:alphaModFix/>
          </a:blip>
          <a:srcRect l="991" t="49283" r="844" b="26441"/>
          <a:stretch/>
        </p:blipFill>
        <p:spPr>
          <a:xfrm>
            <a:off x="4247850" y="1478275"/>
            <a:ext cx="4736624" cy="1258349"/>
          </a:xfrm>
          <a:prstGeom prst="rect">
            <a:avLst/>
          </a:prstGeom>
          <a:noFill/>
          <a:ln>
            <a:noFill/>
          </a:ln>
        </p:spPr>
      </p:pic>
      <p:sp>
        <p:nvSpPr>
          <p:cNvPr id="142" name="Google Shape;142;p19"/>
          <p:cNvSpPr txBox="1"/>
          <p:nvPr/>
        </p:nvSpPr>
        <p:spPr>
          <a:xfrm>
            <a:off x="447975" y="3159406"/>
            <a:ext cx="1393800" cy="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 name="Google Shape;143;p19"/>
          <p:cNvPicPr preferRelativeResize="0"/>
          <p:nvPr/>
        </p:nvPicPr>
        <p:blipFill rotWithShape="1">
          <a:blip r:embed="rId4">
            <a:alphaModFix/>
          </a:blip>
          <a:srcRect r="3688"/>
          <a:stretch/>
        </p:blipFill>
        <p:spPr>
          <a:xfrm>
            <a:off x="317725" y="933337"/>
            <a:ext cx="3353550" cy="4269300"/>
          </a:xfrm>
          <a:prstGeom prst="rect">
            <a:avLst/>
          </a:prstGeom>
          <a:noFill/>
          <a:ln>
            <a:noFill/>
          </a:ln>
        </p:spPr>
      </p:pic>
      <p:pic>
        <p:nvPicPr>
          <p:cNvPr id="144" name="Google Shape;144;p19"/>
          <p:cNvPicPr preferRelativeResize="0"/>
          <p:nvPr/>
        </p:nvPicPr>
        <p:blipFill>
          <a:blip r:embed="rId5">
            <a:alphaModFix/>
          </a:blip>
          <a:stretch>
            <a:fillRect/>
          </a:stretch>
        </p:blipFill>
        <p:spPr>
          <a:xfrm>
            <a:off x="6329825" y="69146"/>
            <a:ext cx="2758674" cy="645200"/>
          </a:xfrm>
          <a:prstGeom prst="rect">
            <a:avLst/>
          </a:prstGeom>
          <a:noFill/>
          <a:ln>
            <a:noFill/>
          </a:ln>
        </p:spPr>
      </p:pic>
      <p:pic>
        <p:nvPicPr>
          <p:cNvPr id="145" name="Google Shape;145;p19"/>
          <p:cNvPicPr preferRelativeResize="0"/>
          <p:nvPr/>
        </p:nvPicPr>
        <p:blipFill rotWithShape="1">
          <a:blip r:embed="rId3">
            <a:alphaModFix/>
          </a:blip>
          <a:srcRect b="90806"/>
          <a:stretch/>
        </p:blipFill>
        <p:spPr>
          <a:xfrm>
            <a:off x="4204875" y="1001375"/>
            <a:ext cx="4828200" cy="476902"/>
          </a:xfrm>
          <a:prstGeom prst="rect">
            <a:avLst/>
          </a:prstGeom>
          <a:noFill/>
          <a:ln>
            <a:noFill/>
          </a:ln>
        </p:spPr>
      </p:pic>
      <p:pic>
        <p:nvPicPr>
          <p:cNvPr id="146" name="Google Shape;146;p19">
            <a:hlinkClick r:id="rId6"/>
          </p:cNvPr>
          <p:cNvPicPr preferRelativeResize="0"/>
          <p:nvPr/>
        </p:nvPicPr>
        <p:blipFill>
          <a:blip r:embed="rId7">
            <a:alphaModFix/>
          </a:blip>
          <a:stretch>
            <a:fillRect/>
          </a:stretch>
        </p:blipFill>
        <p:spPr>
          <a:xfrm>
            <a:off x="4572000" y="2852575"/>
            <a:ext cx="1451800" cy="1843501"/>
          </a:xfrm>
          <a:prstGeom prst="rect">
            <a:avLst/>
          </a:prstGeom>
          <a:noFill/>
          <a:ln>
            <a:noFill/>
          </a:ln>
        </p:spPr>
      </p:pic>
      <p:pic>
        <p:nvPicPr>
          <p:cNvPr id="147" name="Google Shape;147;p19"/>
          <p:cNvPicPr preferRelativeResize="0"/>
          <p:nvPr/>
        </p:nvPicPr>
        <p:blipFill>
          <a:blip r:embed="rId8">
            <a:alphaModFix/>
          </a:blip>
          <a:stretch>
            <a:fillRect/>
          </a:stretch>
        </p:blipFill>
        <p:spPr>
          <a:xfrm flipH="1">
            <a:off x="4447108" y="4210761"/>
            <a:ext cx="522060" cy="575989"/>
          </a:xfrm>
          <a:prstGeom prst="rect">
            <a:avLst/>
          </a:prstGeom>
          <a:noFill/>
          <a:ln>
            <a:noFill/>
          </a:ln>
        </p:spPr>
      </p:pic>
      <p:pic>
        <p:nvPicPr>
          <p:cNvPr id="148" name="Google Shape;148;p19">
            <a:hlinkClick r:id="rId6"/>
          </p:cNvPr>
          <p:cNvPicPr preferRelativeResize="0"/>
          <p:nvPr/>
        </p:nvPicPr>
        <p:blipFill>
          <a:blip r:embed="rId9">
            <a:alphaModFix/>
          </a:blip>
          <a:stretch>
            <a:fillRect/>
          </a:stretch>
        </p:blipFill>
        <p:spPr>
          <a:xfrm>
            <a:off x="6329825" y="3001488"/>
            <a:ext cx="2476051" cy="1545673"/>
          </a:xfrm>
          <a:prstGeom prst="rect">
            <a:avLst/>
          </a:prstGeom>
          <a:noFill/>
          <a:ln>
            <a:noFill/>
          </a:ln>
        </p:spPr>
      </p:pic>
      <p:pic>
        <p:nvPicPr>
          <p:cNvPr id="149" name="Google Shape;149;p19"/>
          <p:cNvPicPr preferRelativeResize="0"/>
          <p:nvPr/>
        </p:nvPicPr>
        <p:blipFill>
          <a:blip r:embed="rId8">
            <a:alphaModFix/>
          </a:blip>
          <a:stretch>
            <a:fillRect/>
          </a:stretch>
        </p:blipFill>
        <p:spPr>
          <a:xfrm flipH="1">
            <a:off x="6460145" y="4210761"/>
            <a:ext cx="522060" cy="57598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On-screen Show (16:9)</PresentationFormat>
  <Paragraphs>52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Verdana</vt:lpstr>
      <vt:lpstr>Roboto</vt:lpstr>
      <vt:lpstr>Amatic SC</vt:lpstr>
      <vt:lpstr>Arial</vt:lpstr>
      <vt:lpstr>Roboto Medium</vt:lpstr>
      <vt:lpstr>Comfortaa</vt:lpstr>
      <vt:lpstr>Roboto Thin</vt:lpstr>
      <vt:lpstr>Simple Light</vt:lpstr>
      <vt:lpstr>Fitness friday Lesson</vt:lpstr>
      <vt:lpstr>PowerPoint Presentation</vt:lpstr>
      <vt:lpstr>Lesson Overview</vt:lpstr>
      <vt:lpstr>  Lean On Me</vt:lpstr>
      <vt:lpstr>  Lean on Me</vt:lpstr>
      <vt:lpstr>  Lean On Me</vt:lpstr>
      <vt:lpstr>Student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friday Lesson</dc:title>
  <dc:creator>Anika Littlemore</dc:creator>
  <cp:lastModifiedBy>Anika Littlemore</cp:lastModifiedBy>
  <cp:revision>1</cp:revision>
  <dcterms:modified xsi:type="dcterms:W3CDTF">2020-06-30T18:35:06Z</dcterms:modified>
</cp:coreProperties>
</file>