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Amatic SC" panose="020B0604020202020204" charset="-79"/>
      <p:regular r:id="rId10"/>
      <p:bold r:id="rId11"/>
    </p:embeddedFont>
    <p:embeddedFont>
      <p:font typeface="Comfortaa" panose="020B0604020202020204" charset="0"/>
      <p:regular r:id="rId12"/>
      <p:bold r:id="rId13"/>
    </p:embeddedFont>
    <p:embeddedFont>
      <p:font typeface="Roboto" panose="020B0604020202020204" charset="0"/>
      <p:regular r:id="rId14"/>
      <p:bold r:id="rId15"/>
      <p:italic r:id="rId16"/>
      <p:boldItalic r:id="rId17"/>
    </p:embeddedFont>
    <p:embeddedFont>
      <p:font typeface="Roboto Medium" panose="020B0604020202020204" charset="0"/>
      <p:regular r:id="rId18"/>
      <p:bold r:id="rId19"/>
      <p:italic r:id="rId20"/>
      <p:boldItalic r:id="rId21"/>
    </p:embeddedFont>
    <p:embeddedFont>
      <p:font typeface="Roboto Thin" panose="020B0604020202020204" charset="0"/>
      <p:regular r:id="rId22"/>
      <p:bold r:id="rId23"/>
      <p:italic r:id="rId24"/>
      <p:boldItalic r:id="rId25"/>
    </p:embeddedFont>
    <p:embeddedFont>
      <p:font typeface="Verdana" panose="020B060403050404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font" Target="fonts/font19.fntdata"/><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lipartkey.com/view/ibJoob_download-yoga-png-transparent-international-yoga-day-2019/"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lipartkey.com/downpng/hhRTmi_tell-us-about-your-community-discussi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54a5a5bd0_3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54a5a5bd0_3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two ways to progress through this at-home learning module. You can travel down on the table or across. Traveling down (e.g., choosing Week 1 → The Game of Life → Teach Me your Skills → etc... ) would allow more variation in activities each day. One of the major goals of this module is that students experience relational flow with their partners. Some students need more spontaneity and variety to experience this. Traveling across  (e.g., Week 3 → Teach Me Your Skills → Teach Me Your Skills Duet → Be The Ball → etc…) allows for progression through the same activity or variations of the same activity which is beneficial for students who like to practise to make things perfect - or in this case, practice to eventually get into a flow state.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781d754f6e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781d754f6e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854a5a5bd0_3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854a5a5bd0_3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Retrieved from: </a:t>
            </a:r>
            <a:r>
              <a:rPr lang="en" u="sng">
                <a:solidFill>
                  <a:schemeClr val="hlink"/>
                </a:solidFill>
                <a:hlinkClick r:id="rId3"/>
              </a:rPr>
              <a:t>https://www.clipartkey.com/view/ibJoob_download-yoga-png-transparent-international-yoga-day-2019/</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858a5f11d3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858a5f11d3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retrieved from: </a:t>
            </a:r>
            <a:r>
              <a:rPr lang="en" u="sng">
                <a:solidFill>
                  <a:schemeClr val="hlink"/>
                </a:solidFill>
                <a:hlinkClick r:id="rId3"/>
              </a:rPr>
              <a:t>https://www.clipartkey.com/downpng/hhRTmi_tell-us-about-your-community-discussion/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89a69a30e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89a69a30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854a5a5bd0_3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854a5a5bd0_3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CLICK THE ASSESSMENT ICONs to go to the function2flow website for printable assessment sheets for this online module. Submit these assessment sheets to your teacher’s email.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function2flow.ca/wp-content/uploads/2020/06/Tools-for-Teachers.pdf" TargetMode="External"/><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hyperlink" Target="https://www.youtube.com/watch?v=QGQ2wpElrro&amp;list=PLQ4MyEMBVhXo8oPiqARPFHj_XcVb_lG1t&amp;index=10"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function2flow.ca/wp-content/uploads/2020/06/Assessment-Tools-Only.pdf" TargetMode="External"/><Relationship Id="rId11" Type="http://schemas.openxmlformats.org/officeDocument/2006/relationships/image" Target="../media/image22.jpg"/><Relationship Id="rId5" Type="http://schemas.openxmlformats.org/officeDocument/2006/relationships/image" Target="../media/image17.png"/><Relationship Id="rId10" Type="http://schemas.openxmlformats.org/officeDocument/2006/relationships/image" Target="../media/image21.jpg"/><Relationship Id="rId4" Type="http://schemas.openxmlformats.org/officeDocument/2006/relationships/image" Target="../media/image1.png"/><Relationship Id="rId9"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4781825" y="509850"/>
            <a:ext cx="4314974" cy="1009190"/>
          </a:xfrm>
          <a:prstGeom prst="rect">
            <a:avLst/>
          </a:prstGeom>
          <a:noFill/>
          <a:ln>
            <a:noFill/>
          </a:ln>
        </p:spPr>
      </p:pic>
      <p:pic>
        <p:nvPicPr>
          <p:cNvPr id="55" name="Google Shape;55;p13"/>
          <p:cNvPicPr preferRelativeResize="0"/>
          <p:nvPr/>
        </p:nvPicPr>
        <p:blipFill>
          <a:blip r:embed="rId4">
            <a:alphaModFix/>
          </a:blip>
          <a:stretch>
            <a:fillRect/>
          </a:stretch>
        </p:blipFill>
        <p:spPr>
          <a:xfrm>
            <a:off x="4959787" y="1598225"/>
            <a:ext cx="3959075" cy="2903300"/>
          </a:xfrm>
          <a:prstGeom prst="rect">
            <a:avLst/>
          </a:prstGeom>
          <a:noFill/>
          <a:ln>
            <a:noFill/>
          </a:ln>
        </p:spPr>
      </p:pic>
      <p:sp>
        <p:nvSpPr>
          <p:cNvPr id="56" name="Google Shape;56;p13"/>
          <p:cNvSpPr txBox="1">
            <a:spLocks noGrp="1"/>
          </p:cNvSpPr>
          <p:nvPr>
            <p:ph type="ctrTitle"/>
          </p:nvPr>
        </p:nvSpPr>
        <p:spPr>
          <a:xfrm>
            <a:off x="0" y="1674463"/>
            <a:ext cx="5540100" cy="112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600" b="1">
                <a:solidFill>
                  <a:srgbClr val="0097A7"/>
                </a:solidFill>
                <a:latin typeface="Amatic SC"/>
                <a:ea typeface="Amatic SC"/>
                <a:cs typeface="Amatic SC"/>
                <a:sym typeface="Amatic SC"/>
              </a:rPr>
              <a:t>Mindful Monday Lesson</a:t>
            </a:r>
            <a:endParaRPr sz="5600" b="1">
              <a:solidFill>
                <a:srgbClr val="0097A7"/>
              </a:solidFill>
              <a:latin typeface="Amatic SC"/>
              <a:ea typeface="Amatic SC"/>
              <a:cs typeface="Amatic SC"/>
              <a:sym typeface="Amatic SC"/>
            </a:endParaRPr>
          </a:p>
        </p:txBody>
      </p:sp>
      <p:sp>
        <p:nvSpPr>
          <p:cNvPr id="57" name="Google Shape;57;p13"/>
          <p:cNvSpPr txBox="1">
            <a:spLocks noGrp="1"/>
          </p:cNvSpPr>
          <p:nvPr>
            <p:ph type="subTitle" idx="1"/>
          </p:nvPr>
        </p:nvSpPr>
        <p:spPr>
          <a:xfrm>
            <a:off x="349000" y="2734575"/>
            <a:ext cx="4542000" cy="63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300">
                <a:latin typeface="Verdana"/>
                <a:ea typeface="Verdana"/>
                <a:cs typeface="Verdana"/>
                <a:sym typeface="Verdana"/>
              </a:rPr>
              <a:t> </a:t>
            </a:r>
            <a:r>
              <a:rPr lang="en" sz="1600">
                <a:latin typeface="Verdana"/>
                <a:ea typeface="Verdana"/>
                <a:cs typeface="Verdana"/>
                <a:sym typeface="Verdana"/>
              </a:rPr>
              <a:t>From the IA4L’s </a:t>
            </a:r>
            <a:r>
              <a:rPr lang="en" sz="1600" i="1">
                <a:latin typeface="Verdana"/>
                <a:ea typeface="Verdana"/>
                <a:cs typeface="Verdana"/>
                <a:sym typeface="Verdana"/>
              </a:rPr>
              <a:t>Building a Virtual Classroom Community At-Home Resource</a:t>
            </a:r>
            <a:r>
              <a:rPr lang="en" sz="1600" i="1">
                <a:latin typeface="Comfortaa"/>
                <a:ea typeface="Comfortaa"/>
                <a:cs typeface="Comfortaa"/>
                <a:sym typeface="Comfortaa"/>
              </a:rPr>
              <a:t> </a:t>
            </a:r>
            <a:endParaRPr sz="1600" i="1">
              <a:latin typeface="Comfortaa"/>
              <a:ea typeface="Comfortaa"/>
              <a:cs typeface="Comfortaa"/>
              <a:sym typeface="Comforta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b="9123"/>
          <a:stretch/>
        </p:blipFill>
        <p:spPr>
          <a:xfrm rot="-18">
            <a:off x="0" y="12"/>
            <a:ext cx="4380919" cy="5143478"/>
          </a:xfrm>
          <a:prstGeom prst="rect">
            <a:avLst/>
          </a:prstGeom>
          <a:noFill/>
          <a:ln>
            <a:noFill/>
          </a:ln>
        </p:spPr>
      </p:pic>
      <p:pic>
        <p:nvPicPr>
          <p:cNvPr id="63" name="Google Shape;63;p14"/>
          <p:cNvPicPr preferRelativeResize="0"/>
          <p:nvPr/>
        </p:nvPicPr>
        <p:blipFill>
          <a:blip r:embed="rId4">
            <a:alphaModFix/>
          </a:blip>
          <a:stretch>
            <a:fillRect/>
          </a:stretch>
        </p:blipFill>
        <p:spPr>
          <a:xfrm>
            <a:off x="4380925" y="1842150"/>
            <a:ext cx="4683826" cy="969890"/>
          </a:xfrm>
          <a:prstGeom prst="rect">
            <a:avLst/>
          </a:prstGeom>
          <a:noFill/>
          <a:ln>
            <a:noFill/>
          </a:ln>
        </p:spPr>
      </p:pic>
      <p:pic>
        <p:nvPicPr>
          <p:cNvPr id="64" name="Google Shape;64;p14"/>
          <p:cNvPicPr preferRelativeResize="0"/>
          <p:nvPr/>
        </p:nvPicPr>
        <p:blipFill>
          <a:blip r:embed="rId5">
            <a:alphaModFix/>
          </a:blip>
          <a:stretch>
            <a:fillRect/>
          </a:stretch>
        </p:blipFill>
        <p:spPr>
          <a:xfrm>
            <a:off x="4822775" y="1007699"/>
            <a:ext cx="3384776" cy="33847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222050" y="192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a:solidFill>
                  <a:srgbClr val="0097A7"/>
                </a:solidFill>
                <a:latin typeface="Amatic SC"/>
                <a:ea typeface="Amatic SC"/>
                <a:cs typeface="Amatic SC"/>
                <a:sym typeface="Amatic SC"/>
              </a:rPr>
              <a:t>Lesson Overview</a:t>
            </a:r>
            <a:endParaRPr sz="3200" b="1">
              <a:solidFill>
                <a:srgbClr val="0097A7"/>
              </a:solidFill>
              <a:latin typeface="Amatic SC"/>
              <a:ea typeface="Amatic SC"/>
              <a:cs typeface="Amatic SC"/>
              <a:sym typeface="Amatic SC"/>
            </a:endParaRPr>
          </a:p>
        </p:txBody>
      </p:sp>
      <p:sp>
        <p:nvSpPr>
          <p:cNvPr id="70" name="Google Shape;70;p15"/>
          <p:cNvSpPr txBox="1">
            <a:spLocks noGrp="1"/>
          </p:cNvSpPr>
          <p:nvPr>
            <p:ph type="body" idx="1"/>
          </p:nvPr>
        </p:nvSpPr>
        <p:spPr>
          <a:xfrm>
            <a:off x="222050" y="696200"/>
            <a:ext cx="8520600" cy="1036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000000"/>
                </a:solidFill>
              </a:rPr>
              <a:t>Welcome to a Mindful Monday Lesson. In today’s lesson we will practise </a:t>
            </a:r>
            <a:r>
              <a:rPr lang="en" i="1">
                <a:solidFill>
                  <a:srgbClr val="000000"/>
                </a:solidFill>
              </a:rPr>
              <a:t>The Game of Life - Rock, Paper, Scissors, Glue </a:t>
            </a:r>
            <a:r>
              <a:rPr lang="en">
                <a:solidFill>
                  <a:srgbClr val="000000"/>
                </a:solidFill>
              </a:rPr>
              <a:t>Interactivity together.</a:t>
            </a:r>
            <a:r>
              <a:rPr lang="en">
                <a:latin typeface="Verdana"/>
                <a:ea typeface="Verdana"/>
                <a:cs typeface="Verdana"/>
                <a:sym typeface="Verdana"/>
              </a:rPr>
              <a:t> </a:t>
            </a:r>
            <a:endParaRPr>
              <a:latin typeface="Verdana"/>
              <a:ea typeface="Verdana"/>
              <a:cs typeface="Verdana"/>
              <a:sym typeface="Verdana"/>
            </a:endParaRPr>
          </a:p>
        </p:txBody>
      </p:sp>
      <p:sp>
        <p:nvSpPr>
          <p:cNvPr id="71" name="Google Shape;71;p15"/>
          <p:cNvSpPr txBox="1"/>
          <p:nvPr/>
        </p:nvSpPr>
        <p:spPr>
          <a:xfrm>
            <a:off x="222050" y="1884800"/>
            <a:ext cx="2953200" cy="85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t>Student Targets</a:t>
            </a:r>
            <a:r>
              <a:rPr lang="en" sz="1800"/>
              <a:t> </a:t>
            </a:r>
            <a:endParaRPr sz="1800"/>
          </a:p>
        </p:txBody>
      </p:sp>
      <p:sp>
        <p:nvSpPr>
          <p:cNvPr id="72" name="Google Shape;72;p15"/>
          <p:cNvSpPr/>
          <p:nvPr/>
        </p:nvSpPr>
        <p:spPr>
          <a:xfrm>
            <a:off x="833150" y="2239050"/>
            <a:ext cx="2158800" cy="665400"/>
          </a:xfrm>
          <a:prstGeom prst="rightArrow">
            <a:avLst>
              <a:gd name="adj1" fmla="val 50000"/>
              <a:gd name="adj2" fmla="val 50000"/>
            </a:avLst>
          </a:prstGeom>
          <a:solidFill>
            <a:srgbClr val="0097A7">
              <a:alpha val="50840"/>
            </a:srgbClr>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FF00"/>
              </a:solidFill>
              <a:highlight>
                <a:srgbClr val="FF0000"/>
              </a:highlight>
            </a:endParaRPr>
          </a:p>
        </p:txBody>
      </p:sp>
      <p:grpSp>
        <p:nvGrpSpPr>
          <p:cNvPr id="73" name="Google Shape;73;p15"/>
          <p:cNvGrpSpPr/>
          <p:nvPr/>
        </p:nvGrpSpPr>
        <p:grpSpPr>
          <a:xfrm>
            <a:off x="3260994" y="3955449"/>
            <a:ext cx="5679142" cy="972972"/>
            <a:chOff x="1593000" y="2322568"/>
            <a:chExt cx="5957975" cy="643500"/>
          </a:xfrm>
        </p:grpSpPr>
        <p:sp>
          <p:nvSpPr>
            <p:cNvPr id="74" name="Google Shape;74;p15"/>
            <p:cNvSpPr/>
            <p:nvPr/>
          </p:nvSpPr>
          <p:spPr>
            <a:xfrm>
              <a:off x="3728375" y="2322568"/>
              <a:ext cx="3822600" cy="64350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flipH="1">
              <a:off x="2283025" y="2322575"/>
              <a:ext cx="1844400" cy="6426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rot="-5400000">
              <a:off x="3501574" y="1934671"/>
              <a:ext cx="643356" cy="1419149"/>
            </a:xfrm>
            <a:prstGeom prst="flowChartOffpageConnector">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600">
                  <a:solidFill>
                    <a:schemeClr val="accent6"/>
                  </a:solidFill>
                  <a:latin typeface="Roboto Medium"/>
                  <a:ea typeface="Roboto Medium"/>
                  <a:cs typeface="Roboto Medium"/>
                  <a:sym typeface="Roboto Medium"/>
                </a:rPr>
                <a:t>Social Emotional Learning </a:t>
              </a:r>
              <a:endParaRPr sz="1600">
                <a:solidFill>
                  <a:schemeClr val="accent6"/>
                </a:solidFill>
                <a:latin typeface="Roboto"/>
                <a:ea typeface="Roboto"/>
                <a:cs typeface="Roboto"/>
                <a:sym typeface="Roboto"/>
              </a:endParaRPr>
            </a:p>
          </p:txBody>
        </p:sp>
        <p:sp>
          <p:nvSpPr>
            <p:cNvPr id="78" name="Google Shape;78;p15"/>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1593000" y="2322575"/>
              <a:ext cx="690000" cy="642600"/>
            </a:xfrm>
            <a:prstGeom prst="rect">
              <a:avLst/>
            </a:prstGeom>
            <a:solidFill>
              <a:srgbClr val="B6D7A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03</a:t>
              </a:r>
              <a:endParaRPr sz="2600">
                <a:solidFill>
                  <a:srgbClr val="FFFFFF"/>
                </a:solidFill>
                <a:latin typeface="Roboto Thin"/>
                <a:ea typeface="Roboto Thin"/>
                <a:cs typeface="Roboto Thin"/>
                <a:sym typeface="Roboto Thin"/>
              </a:endParaRPr>
            </a:p>
          </p:txBody>
        </p:sp>
        <p:sp>
          <p:nvSpPr>
            <p:cNvPr id="80" name="Google Shape;80;p1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98450" algn="l" rtl="0">
                <a:lnSpc>
                  <a:spcPct val="115000"/>
                </a:lnSpc>
                <a:spcBef>
                  <a:spcPts val="1200"/>
                </a:spcBef>
                <a:spcAft>
                  <a:spcPts val="0"/>
                </a:spcAft>
                <a:buClr>
                  <a:schemeClr val="dk1"/>
                </a:buClr>
                <a:buSzPts val="1100"/>
                <a:buChar char="●"/>
              </a:pPr>
              <a:r>
                <a:rPr lang="en" sz="1100">
                  <a:solidFill>
                    <a:schemeClr val="dk1"/>
                  </a:solidFill>
                </a:rPr>
                <a:t>Become more self-aware, identify sources of stress, and learn effective coping strategies.</a:t>
              </a:r>
              <a:endParaRPr sz="1100">
                <a:solidFill>
                  <a:schemeClr val="dk1"/>
                </a:solidFill>
              </a:endParaRPr>
            </a:p>
          </p:txBody>
        </p:sp>
      </p:grpSp>
      <p:grpSp>
        <p:nvGrpSpPr>
          <p:cNvPr id="81" name="Google Shape;81;p15"/>
          <p:cNvGrpSpPr/>
          <p:nvPr/>
        </p:nvGrpSpPr>
        <p:grpSpPr>
          <a:xfrm>
            <a:off x="3260994" y="2964945"/>
            <a:ext cx="5679142" cy="972972"/>
            <a:chOff x="1593000" y="2322568"/>
            <a:chExt cx="5957975" cy="643500"/>
          </a:xfrm>
        </p:grpSpPr>
        <p:sp>
          <p:nvSpPr>
            <p:cNvPr id="82" name="Google Shape;82;p15"/>
            <p:cNvSpPr/>
            <p:nvPr/>
          </p:nvSpPr>
          <p:spPr>
            <a:xfrm>
              <a:off x="3728375" y="2322568"/>
              <a:ext cx="3822600" cy="643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flipH="1">
              <a:off x="2283025" y="2322575"/>
              <a:ext cx="1844400" cy="6426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rot="-5400000">
              <a:off x="3501574" y="1934671"/>
              <a:ext cx="643356" cy="1419149"/>
            </a:xfrm>
            <a:prstGeom prst="flowChartOffpageConnector">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700">
                  <a:solidFill>
                    <a:schemeClr val="accent6"/>
                  </a:solidFill>
                  <a:latin typeface="Roboto Medium"/>
                  <a:ea typeface="Roboto Medium"/>
                  <a:cs typeface="Roboto Medium"/>
                  <a:sym typeface="Roboto Medium"/>
                </a:rPr>
                <a:t>Curriculum </a:t>
              </a:r>
              <a:endParaRPr sz="1700">
                <a:solidFill>
                  <a:schemeClr val="accent6"/>
                </a:solidFill>
                <a:latin typeface="Roboto"/>
                <a:ea typeface="Roboto"/>
                <a:cs typeface="Roboto"/>
                <a:sym typeface="Roboto"/>
              </a:endParaRPr>
            </a:p>
          </p:txBody>
        </p:sp>
        <p:sp>
          <p:nvSpPr>
            <p:cNvPr id="86" name="Google Shape;86;p15"/>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1593000" y="2322575"/>
              <a:ext cx="690000" cy="642600"/>
            </a:xfrm>
            <a:prstGeom prst="rect">
              <a:avLst/>
            </a:prstGeom>
            <a:solidFill>
              <a:srgbClr val="B6D7A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02</a:t>
              </a:r>
              <a:endParaRPr sz="2600">
                <a:solidFill>
                  <a:srgbClr val="FFFFFF"/>
                </a:solidFill>
                <a:latin typeface="Roboto Thin"/>
                <a:ea typeface="Roboto Thin"/>
                <a:cs typeface="Roboto Thin"/>
                <a:sym typeface="Roboto Thin"/>
              </a:endParaRPr>
            </a:p>
          </p:txBody>
        </p:sp>
        <p:sp>
          <p:nvSpPr>
            <p:cNvPr id="88" name="Google Shape;88;p1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98450" algn="l" rtl="0">
                <a:lnSpc>
                  <a:spcPct val="115000"/>
                </a:lnSpc>
                <a:spcBef>
                  <a:spcPts val="0"/>
                </a:spcBef>
                <a:spcAft>
                  <a:spcPts val="0"/>
                </a:spcAft>
                <a:buSzPts val="1100"/>
                <a:buChar char="●"/>
              </a:pPr>
              <a:r>
                <a:rPr lang="en" sz="1100"/>
                <a:t>Learn to perform a variety of movement skills relating to balance and coordination.</a:t>
              </a:r>
              <a:endParaRPr sz="1100"/>
            </a:p>
          </p:txBody>
        </p:sp>
      </p:grpSp>
      <p:grpSp>
        <p:nvGrpSpPr>
          <p:cNvPr id="89" name="Google Shape;89;p15"/>
          <p:cNvGrpSpPr/>
          <p:nvPr/>
        </p:nvGrpSpPr>
        <p:grpSpPr>
          <a:xfrm>
            <a:off x="3260994" y="1974428"/>
            <a:ext cx="5679142" cy="978279"/>
            <a:chOff x="1593000" y="2322568"/>
            <a:chExt cx="5957975" cy="647010"/>
          </a:xfrm>
        </p:grpSpPr>
        <p:sp>
          <p:nvSpPr>
            <p:cNvPr id="90" name="Google Shape;90;p15"/>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flipH="1">
              <a:off x="2283025" y="2322575"/>
              <a:ext cx="1844400" cy="6426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rot="-5400000">
              <a:off x="3492893" y="1938325"/>
              <a:ext cx="643356" cy="1419149"/>
            </a:xfrm>
            <a:prstGeom prst="flowChartOffpageConnector">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600">
                  <a:solidFill>
                    <a:schemeClr val="accent6"/>
                  </a:solidFill>
                  <a:latin typeface="Roboto Medium"/>
                  <a:ea typeface="Roboto Medium"/>
                  <a:cs typeface="Roboto Medium"/>
                  <a:sym typeface="Roboto Medium"/>
                </a:rPr>
                <a:t>Function 2 Flow</a:t>
              </a:r>
              <a:r>
                <a:rPr lang="en" sz="1000">
                  <a:solidFill>
                    <a:schemeClr val="accent6"/>
                  </a:solidFill>
                  <a:latin typeface="Roboto Medium"/>
                  <a:ea typeface="Roboto Medium"/>
                  <a:cs typeface="Roboto Medium"/>
                  <a:sym typeface="Roboto Medium"/>
                </a:rPr>
                <a:t> </a:t>
              </a:r>
              <a:endParaRPr sz="1000">
                <a:solidFill>
                  <a:schemeClr val="accent6"/>
                </a:solidFill>
                <a:latin typeface="Roboto"/>
                <a:ea typeface="Roboto"/>
                <a:cs typeface="Roboto"/>
                <a:sym typeface="Roboto"/>
              </a:endParaRPr>
            </a:p>
          </p:txBody>
        </p:sp>
        <p:sp>
          <p:nvSpPr>
            <p:cNvPr id="94" name="Google Shape;94;p15"/>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1593000" y="2322575"/>
              <a:ext cx="690000" cy="642600"/>
            </a:xfrm>
            <a:prstGeom prst="rect">
              <a:avLst/>
            </a:prstGeom>
            <a:solidFill>
              <a:srgbClr val="B6D7A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01</a:t>
              </a:r>
              <a:endParaRPr sz="2600">
                <a:solidFill>
                  <a:srgbClr val="FFFFFF"/>
                </a:solidFill>
                <a:latin typeface="Roboto Thin"/>
                <a:ea typeface="Roboto Thin"/>
                <a:cs typeface="Roboto Thin"/>
                <a:sym typeface="Roboto Thin"/>
              </a:endParaRPr>
            </a:p>
          </p:txBody>
        </p:sp>
        <p:sp>
          <p:nvSpPr>
            <p:cNvPr id="96" name="Google Shape;96;p1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98450" algn="l" rtl="0">
                <a:lnSpc>
                  <a:spcPct val="115000"/>
                </a:lnSpc>
                <a:spcBef>
                  <a:spcPts val="0"/>
                </a:spcBef>
                <a:spcAft>
                  <a:spcPts val="0"/>
                </a:spcAft>
                <a:buSzPts val="1100"/>
                <a:buChar char="●"/>
              </a:pPr>
              <a:r>
                <a:rPr lang="en" sz="1100"/>
                <a:t>Gain awareness of the self and others in this online space and be in the moment.</a:t>
              </a:r>
              <a:endParaRPr sz="1100"/>
            </a:p>
          </p:txBody>
        </p:sp>
      </p:grpSp>
      <p:pic>
        <p:nvPicPr>
          <p:cNvPr id="97" name="Google Shape;97;p15"/>
          <p:cNvPicPr preferRelativeResize="0"/>
          <p:nvPr/>
        </p:nvPicPr>
        <p:blipFill>
          <a:blip r:embed="rId3">
            <a:alphaModFix/>
          </a:blip>
          <a:stretch>
            <a:fillRect/>
          </a:stretch>
        </p:blipFill>
        <p:spPr>
          <a:xfrm>
            <a:off x="7448573" y="68100"/>
            <a:ext cx="1650803" cy="386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239550" y="181700"/>
            <a:ext cx="4092900" cy="1048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1600">
              <a:latin typeface="Verdana"/>
              <a:ea typeface="Verdana"/>
              <a:cs typeface="Verdana"/>
              <a:sym typeface="Verdana"/>
            </a:endParaRPr>
          </a:p>
          <a:p>
            <a:pPr marL="0" lvl="0" indent="0" algn="ctr" rtl="0">
              <a:spcBef>
                <a:spcPts val="0"/>
              </a:spcBef>
              <a:spcAft>
                <a:spcPts val="0"/>
              </a:spcAft>
              <a:buNone/>
            </a:pPr>
            <a:endParaRPr sz="800">
              <a:latin typeface="Comfortaa"/>
              <a:ea typeface="Comfortaa"/>
              <a:cs typeface="Comfortaa"/>
              <a:sym typeface="Comfortaa"/>
            </a:endParaRPr>
          </a:p>
          <a:p>
            <a:pPr marL="0" lvl="0" indent="0" algn="ctr" rtl="0">
              <a:spcBef>
                <a:spcPts val="0"/>
              </a:spcBef>
              <a:spcAft>
                <a:spcPts val="0"/>
              </a:spcAft>
              <a:buNone/>
            </a:pPr>
            <a:r>
              <a:rPr lang="en" sz="4500" b="1">
                <a:solidFill>
                  <a:srgbClr val="0097A7"/>
                </a:solidFill>
                <a:latin typeface="Amatic SC"/>
                <a:ea typeface="Amatic SC"/>
                <a:cs typeface="Amatic SC"/>
                <a:sym typeface="Amatic SC"/>
              </a:rPr>
              <a:t>The Game of Life</a:t>
            </a:r>
            <a:endParaRPr sz="3200">
              <a:latin typeface="Comfortaa"/>
              <a:ea typeface="Comfortaa"/>
              <a:cs typeface="Comfortaa"/>
              <a:sym typeface="Comfortaa"/>
            </a:endParaRPr>
          </a:p>
        </p:txBody>
      </p:sp>
      <p:sp>
        <p:nvSpPr>
          <p:cNvPr id="103" name="Google Shape;103;p16"/>
          <p:cNvSpPr txBox="1">
            <a:spLocks noGrp="1"/>
          </p:cNvSpPr>
          <p:nvPr>
            <p:ph type="subTitle" idx="1"/>
          </p:nvPr>
        </p:nvSpPr>
        <p:spPr>
          <a:xfrm>
            <a:off x="4668975" y="454200"/>
            <a:ext cx="4430400" cy="456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u="sng">
                <a:solidFill>
                  <a:srgbClr val="000000"/>
                </a:solidFill>
                <a:latin typeface="Comfortaa"/>
                <a:ea typeface="Comfortaa"/>
                <a:cs typeface="Comfortaa"/>
                <a:sym typeface="Comfortaa"/>
              </a:rPr>
              <a:t>Activity Overview: </a:t>
            </a:r>
            <a:r>
              <a:rPr lang="en" sz="950">
                <a:solidFill>
                  <a:srgbClr val="000000"/>
                </a:solidFill>
                <a:latin typeface="Comfortaa"/>
                <a:ea typeface="Comfortaa"/>
                <a:cs typeface="Comfortaa"/>
                <a:sym typeface="Comfortaa"/>
              </a:rPr>
              <a:t>Students are introduced to the idea of tuning into themselves in space and with others. Through yogic activities students explore the zone of flow which they can develop into a relational experience as the week progresses.</a:t>
            </a:r>
            <a:endParaRPr sz="950">
              <a:solidFill>
                <a:srgbClr val="000000"/>
              </a:solidFill>
              <a:latin typeface="Comfortaa"/>
              <a:ea typeface="Comfortaa"/>
              <a:cs typeface="Comfortaa"/>
              <a:sym typeface="Comfortaa"/>
            </a:endParaRPr>
          </a:p>
          <a:p>
            <a:pPr marL="0" lvl="0" indent="0" algn="l" rtl="0">
              <a:spcBef>
                <a:spcPts val="0"/>
              </a:spcBef>
              <a:spcAft>
                <a:spcPts val="0"/>
              </a:spcAft>
              <a:buNone/>
            </a:pPr>
            <a:endParaRPr sz="1000">
              <a:solidFill>
                <a:srgbClr val="000000"/>
              </a:solidFill>
              <a:latin typeface="Comfortaa"/>
              <a:ea typeface="Comfortaa"/>
              <a:cs typeface="Comfortaa"/>
              <a:sym typeface="Comfortaa"/>
            </a:endParaRPr>
          </a:p>
          <a:p>
            <a:pPr marL="0" lvl="0" indent="0" algn="l" rtl="0">
              <a:spcBef>
                <a:spcPts val="0"/>
              </a:spcBef>
              <a:spcAft>
                <a:spcPts val="0"/>
              </a:spcAft>
              <a:buNone/>
            </a:pPr>
            <a:r>
              <a:rPr lang="en" sz="1200" b="1" u="sng">
                <a:solidFill>
                  <a:srgbClr val="000000"/>
                </a:solidFill>
                <a:latin typeface="Comfortaa"/>
                <a:ea typeface="Comfortaa"/>
                <a:cs typeface="Comfortaa"/>
                <a:sym typeface="Comfortaa"/>
              </a:rPr>
              <a:t>Warm Up:</a:t>
            </a:r>
            <a:r>
              <a:rPr lang="en" sz="1200">
                <a:solidFill>
                  <a:srgbClr val="000000"/>
                </a:solidFill>
                <a:latin typeface="Comfortaa"/>
                <a:ea typeface="Comfortaa"/>
                <a:cs typeface="Comfortaa"/>
                <a:sym typeface="Comfortaa"/>
              </a:rPr>
              <a:t> </a:t>
            </a:r>
            <a:r>
              <a:rPr lang="en" sz="950">
                <a:solidFill>
                  <a:schemeClr val="dk1"/>
                </a:solidFill>
                <a:latin typeface="Comfortaa"/>
                <a:ea typeface="Comfortaa"/>
                <a:cs typeface="Comfortaa"/>
                <a:sym typeface="Comfortaa"/>
              </a:rPr>
              <a:t>The instructor facilitates an open group discussion about a self care topic. For example, what self care means and why it is important as well as various methods of self care in different areas of one’s life.</a:t>
            </a:r>
            <a:endParaRPr sz="950">
              <a:solidFill>
                <a:schemeClr val="dk1"/>
              </a:solidFill>
              <a:latin typeface="Comfortaa"/>
              <a:ea typeface="Comfortaa"/>
              <a:cs typeface="Comfortaa"/>
              <a:sym typeface="Comfortaa"/>
            </a:endParaRPr>
          </a:p>
          <a:p>
            <a:pPr marL="0" lvl="0" indent="0" algn="l" rtl="0">
              <a:spcBef>
                <a:spcPts val="0"/>
              </a:spcBef>
              <a:spcAft>
                <a:spcPts val="0"/>
              </a:spcAft>
              <a:buNone/>
            </a:pPr>
            <a:endParaRPr sz="1000">
              <a:solidFill>
                <a:schemeClr val="dk1"/>
              </a:solidFill>
              <a:latin typeface="Comfortaa"/>
              <a:ea typeface="Comfortaa"/>
              <a:cs typeface="Comfortaa"/>
              <a:sym typeface="Comfortaa"/>
            </a:endParaRPr>
          </a:p>
          <a:p>
            <a:pPr marL="0" lvl="0" indent="0" algn="l" rtl="0">
              <a:spcBef>
                <a:spcPts val="0"/>
              </a:spcBef>
              <a:spcAft>
                <a:spcPts val="0"/>
              </a:spcAft>
              <a:buNone/>
            </a:pPr>
            <a:r>
              <a:rPr lang="en" sz="1200" b="1" u="sng">
                <a:solidFill>
                  <a:srgbClr val="000000"/>
                </a:solidFill>
                <a:latin typeface="Comfortaa"/>
                <a:ea typeface="Comfortaa"/>
                <a:cs typeface="Comfortaa"/>
                <a:sym typeface="Comfortaa"/>
              </a:rPr>
              <a:t>Main Activity:</a:t>
            </a:r>
            <a:r>
              <a:rPr lang="en" sz="1200">
                <a:solidFill>
                  <a:srgbClr val="000000"/>
                </a:solidFill>
                <a:latin typeface="Comfortaa"/>
                <a:ea typeface="Comfortaa"/>
                <a:cs typeface="Comfortaa"/>
                <a:sym typeface="Comfortaa"/>
              </a:rPr>
              <a:t> </a:t>
            </a:r>
            <a:r>
              <a:rPr lang="en" sz="950">
                <a:solidFill>
                  <a:schemeClr val="dk1"/>
                </a:solidFill>
                <a:latin typeface="Comfortaa"/>
                <a:ea typeface="Comfortaa"/>
                <a:cs typeface="Comfortaa"/>
                <a:sym typeface="Comfortaa"/>
              </a:rPr>
              <a:t>Students build bodily awareness and self-regulation in a game of Rock, Paper, Scissors, Glue. Participants aim to land on the same symbol. Each symbol represents a different stressor that the participants must cooperatively navigate through. If participants land on different symbols, they must do a push-up (or other movement) together before continuing.</a:t>
            </a:r>
            <a:endParaRPr sz="950">
              <a:solidFill>
                <a:schemeClr val="dk1"/>
              </a:solidFill>
              <a:latin typeface="Comfortaa"/>
              <a:ea typeface="Comfortaa"/>
              <a:cs typeface="Comfortaa"/>
              <a:sym typeface="Comfortaa"/>
            </a:endParaRPr>
          </a:p>
          <a:p>
            <a:pPr marL="0" lvl="0" indent="0" algn="l" rtl="0">
              <a:spcBef>
                <a:spcPts val="0"/>
              </a:spcBef>
              <a:spcAft>
                <a:spcPts val="0"/>
              </a:spcAft>
              <a:buNone/>
            </a:pPr>
            <a:endParaRPr sz="1000">
              <a:solidFill>
                <a:schemeClr val="dk1"/>
              </a:solidFill>
              <a:latin typeface="Comfortaa"/>
              <a:ea typeface="Comfortaa"/>
              <a:cs typeface="Comfortaa"/>
              <a:sym typeface="Comfortaa"/>
            </a:endParaRPr>
          </a:p>
          <a:p>
            <a:pPr marL="0" lvl="0" indent="0" algn="l" rtl="0">
              <a:spcBef>
                <a:spcPts val="0"/>
              </a:spcBef>
              <a:spcAft>
                <a:spcPts val="0"/>
              </a:spcAft>
              <a:buNone/>
            </a:pPr>
            <a:r>
              <a:rPr lang="en" sz="1200" b="1" u="sng">
                <a:solidFill>
                  <a:srgbClr val="000000"/>
                </a:solidFill>
                <a:latin typeface="Comfortaa"/>
                <a:ea typeface="Comfortaa"/>
                <a:cs typeface="Comfortaa"/>
                <a:sym typeface="Comfortaa"/>
              </a:rPr>
              <a:t>Cool Down:</a:t>
            </a:r>
            <a:r>
              <a:rPr lang="en" sz="1000">
                <a:solidFill>
                  <a:srgbClr val="000000"/>
                </a:solidFill>
                <a:latin typeface="Comfortaa"/>
                <a:ea typeface="Comfortaa"/>
                <a:cs typeface="Comfortaa"/>
                <a:sym typeface="Comfortaa"/>
              </a:rPr>
              <a:t> </a:t>
            </a:r>
            <a:r>
              <a:rPr lang="en" sz="950">
                <a:solidFill>
                  <a:srgbClr val="000000"/>
                </a:solidFill>
                <a:latin typeface="Comfortaa"/>
                <a:ea typeface="Comfortaa"/>
                <a:cs typeface="Comfortaa"/>
                <a:sym typeface="Comfortaa"/>
              </a:rPr>
              <a:t>The instructor takes students through a guided meditation to promote relaxation and inner peace and has them complete the </a:t>
            </a:r>
            <a:r>
              <a:rPr lang="en" sz="950" u="sng">
                <a:solidFill>
                  <a:schemeClr val="hlink"/>
                </a:solidFill>
                <a:latin typeface="Comfortaa"/>
                <a:ea typeface="Comfortaa"/>
                <a:cs typeface="Comfortaa"/>
                <a:sym typeface="Comfortaa"/>
                <a:hlinkClick r:id="rId3"/>
              </a:rPr>
              <a:t>Finding Support in the Body Activity Sheet</a:t>
            </a:r>
            <a:r>
              <a:rPr lang="en" sz="950">
                <a:solidFill>
                  <a:srgbClr val="000000"/>
                </a:solidFill>
                <a:latin typeface="Comfortaa"/>
                <a:ea typeface="Comfortaa"/>
                <a:cs typeface="Comfortaa"/>
                <a:sym typeface="Comfortaa"/>
              </a:rPr>
              <a:t>. </a:t>
            </a:r>
            <a:endParaRPr sz="950">
              <a:solidFill>
                <a:srgbClr val="000000"/>
              </a:solidFill>
              <a:latin typeface="Comfortaa"/>
              <a:ea typeface="Comfortaa"/>
              <a:cs typeface="Comfortaa"/>
              <a:sym typeface="Comfortaa"/>
            </a:endParaRPr>
          </a:p>
          <a:p>
            <a:pPr marL="0" lvl="0" indent="0" algn="l" rtl="0">
              <a:spcBef>
                <a:spcPts val="0"/>
              </a:spcBef>
              <a:spcAft>
                <a:spcPts val="0"/>
              </a:spcAft>
              <a:buNone/>
            </a:pPr>
            <a:endParaRPr sz="950">
              <a:solidFill>
                <a:srgbClr val="000000"/>
              </a:solidFill>
              <a:latin typeface="Comfortaa"/>
              <a:ea typeface="Comfortaa"/>
              <a:cs typeface="Comfortaa"/>
              <a:sym typeface="Comfortaa"/>
            </a:endParaRPr>
          </a:p>
          <a:p>
            <a:pPr marL="0" lvl="0" indent="0" algn="l" rtl="0">
              <a:spcBef>
                <a:spcPts val="0"/>
              </a:spcBef>
              <a:spcAft>
                <a:spcPts val="0"/>
              </a:spcAft>
              <a:buNone/>
            </a:pPr>
            <a:endParaRPr sz="950">
              <a:solidFill>
                <a:srgbClr val="000000"/>
              </a:solidFill>
              <a:latin typeface="Comfortaa"/>
              <a:ea typeface="Comfortaa"/>
              <a:cs typeface="Comfortaa"/>
              <a:sym typeface="Comfortaa"/>
            </a:endParaRPr>
          </a:p>
          <a:p>
            <a:pPr marL="0" lvl="0" indent="0" algn="l" rtl="0">
              <a:spcBef>
                <a:spcPts val="0"/>
              </a:spcBef>
              <a:spcAft>
                <a:spcPts val="0"/>
              </a:spcAft>
              <a:buNone/>
            </a:pPr>
            <a:r>
              <a:rPr lang="en" sz="1100">
                <a:solidFill>
                  <a:srgbClr val="000000"/>
                </a:solidFill>
                <a:latin typeface="Comfortaa"/>
                <a:ea typeface="Comfortaa"/>
                <a:cs typeface="Comfortaa"/>
                <a:sym typeface="Comfortaa"/>
              </a:rPr>
              <a:t>WATCH THIS ON 		       </a:t>
            </a:r>
            <a:r>
              <a:rPr lang="en" sz="1100" u="sng">
                <a:solidFill>
                  <a:schemeClr val="hlink"/>
                </a:solidFill>
                <a:latin typeface="Comfortaa"/>
                <a:ea typeface="Comfortaa"/>
                <a:cs typeface="Comfortaa"/>
                <a:sym typeface="Comfortaa"/>
                <a:hlinkClick r:id="rId4"/>
              </a:rPr>
              <a:t>(CLICK HERE)</a:t>
            </a:r>
            <a:endParaRPr sz="1000">
              <a:solidFill>
                <a:schemeClr val="dk1"/>
              </a:solidFill>
              <a:latin typeface="Comfortaa"/>
              <a:ea typeface="Comfortaa"/>
              <a:cs typeface="Comfortaa"/>
              <a:sym typeface="Comfortaa"/>
            </a:endParaRPr>
          </a:p>
          <a:p>
            <a:pPr marL="0" lvl="0" indent="0" algn="l" rtl="0">
              <a:spcBef>
                <a:spcPts val="0"/>
              </a:spcBef>
              <a:spcAft>
                <a:spcPts val="0"/>
              </a:spcAft>
              <a:buNone/>
            </a:pPr>
            <a:endParaRPr sz="1000">
              <a:solidFill>
                <a:schemeClr val="dk1"/>
              </a:solidFill>
              <a:latin typeface="Comfortaa"/>
              <a:ea typeface="Comfortaa"/>
              <a:cs typeface="Comfortaa"/>
              <a:sym typeface="Comfortaa"/>
            </a:endParaRPr>
          </a:p>
          <a:p>
            <a:pPr marL="0" lvl="0" indent="0" algn="l" rtl="0">
              <a:spcBef>
                <a:spcPts val="0"/>
              </a:spcBef>
              <a:spcAft>
                <a:spcPts val="0"/>
              </a:spcAft>
              <a:buNone/>
            </a:pPr>
            <a:r>
              <a:rPr lang="en" sz="1000">
                <a:solidFill>
                  <a:schemeClr val="dk1"/>
                </a:solidFill>
                <a:latin typeface="Comfortaa"/>
                <a:ea typeface="Comfortaa"/>
                <a:cs typeface="Comfortaa"/>
                <a:sym typeface="Comfortaa"/>
              </a:rPr>
              <a:t>We support teachers at home. For more information on this InterActivity see the p.11, 13, &amp; 14 of the </a:t>
            </a:r>
            <a:r>
              <a:rPr lang="en" sz="1000">
                <a:solidFill>
                  <a:srgbClr val="1155CC"/>
                </a:solidFill>
                <a:latin typeface="Comfortaa"/>
                <a:ea typeface="Comfortaa"/>
                <a:cs typeface="Comfortaa"/>
                <a:sym typeface="Comfortaa"/>
              </a:rPr>
              <a:t>IA4L Building a Virtual Community At-Home Resource.</a:t>
            </a:r>
            <a:endParaRPr sz="1000">
              <a:solidFill>
                <a:srgbClr val="1155CC"/>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endParaRPr sz="1000">
              <a:solidFill>
                <a:srgbClr val="1155CC"/>
              </a:solidFill>
              <a:latin typeface="Comfortaa"/>
              <a:ea typeface="Comfortaa"/>
              <a:cs typeface="Comfortaa"/>
              <a:sym typeface="Comfortaa"/>
            </a:endParaRPr>
          </a:p>
          <a:p>
            <a:pPr marL="0" lvl="0" indent="0" algn="l" rtl="0">
              <a:spcBef>
                <a:spcPts val="0"/>
              </a:spcBef>
              <a:spcAft>
                <a:spcPts val="0"/>
              </a:spcAft>
              <a:buNone/>
            </a:pPr>
            <a:endParaRPr sz="1200">
              <a:solidFill>
                <a:srgbClr val="000000"/>
              </a:solidFill>
              <a:latin typeface="Comfortaa"/>
              <a:ea typeface="Comfortaa"/>
              <a:cs typeface="Comfortaa"/>
              <a:sym typeface="Comfortaa"/>
            </a:endParaRPr>
          </a:p>
          <a:p>
            <a:pPr marL="0" lvl="0" indent="0" algn="l" rtl="0">
              <a:spcBef>
                <a:spcPts val="0"/>
              </a:spcBef>
              <a:spcAft>
                <a:spcPts val="0"/>
              </a:spcAft>
              <a:buNone/>
            </a:pPr>
            <a:endParaRPr sz="1200">
              <a:latin typeface="Comfortaa"/>
              <a:ea typeface="Comfortaa"/>
              <a:cs typeface="Comfortaa"/>
              <a:sym typeface="Comfortaa"/>
            </a:endParaRPr>
          </a:p>
          <a:p>
            <a:pPr marL="0" lvl="0" indent="0" algn="l" rtl="0">
              <a:spcBef>
                <a:spcPts val="0"/>
              </a:spcBef>
              <a:spcAft>
                <a:spcPts val="0"/>
              </a:spcAft>
              <a:buNone/>
            </a:pPr>
            <a:endParaRPr sz="1200">
              <a:latin typeface="Comfortaa"/>
              <a:ea typeface="Comfortaa"/>
              <a:cs typeface="Comfortaa"/>
              <a:sym typeface="Comfortaa"/>
            </a:endParaRPr>
          </a:p>
        </p:txBody>
      </p:sp>
      <p:pic>
        <p:nvPicPr>
          <p:cNvPr id="104" name="Google Shape;104;p16"/>
          <p:cNvPicPr preferRelativeResize="0"/>
          <p:nvPr/>
        </p:nvPicPr>
        <p:blipFill>
          <a:blip r:embed="rId5">
            <a:alphaModFix/>
          </a:blip>
          <a:stretch>
            <a:fillRect/>
          </a:stretch>
        </p:blipFill>
        <p:spPr>
          <a:xfrm>
            <a:off x="7448573" y="68100"/>
            <a:ext cx="1650803" cy="386100"/>
          </a:xfrm>
          <a:prstGeom prst="rect">
            <a:avLst/>
          </a:prstGeom>
          <a:noFill/>
          <a:ln>
            <a:noFill/>
          </a:ln>
        </p:spPr>
      </p:pic>
      <p:pic>
        <p:nvPicPr>
          <p:cNvPr id="105" name="Google Shape;105;p16"/>
          <p:cNvPicPr preferRelativeResize="0"/>
          <p:nvPr/>
        </p:nvPicPr>
        <p:blipFill>
          <a:blip r:embed="rId6">
            <a:alphaModFix/>
          </a:blip>
          <a:stretch>
            <a:fillRect/>
          </a:stretch>
        </p:blipFill>
        <p:spPr>
          <a:xfrm>
            <a:off x="6063100" y="3832401"/>
            <a:ext cx="708851" cy="297926"/>
          </a:xfrm>
          <a:prstGeom prst="rect">
            <a:avLst/>
          </a:prstGeom>
          <a:noFill/>
          <a:ln>
            <a:noFill/>
          </a:ln>
        </p:spPr>
      </p:pic>
      <p:pic>
        <p:nvPicPr>
          <p:cNvPr id="106" name="Google Shape;106;p16"/>
          <p:cNvPicPr preferRelativeResize="0"/>
          <p:nvPr/>
        </p:nvPicPr>
        <p:blipFill>
          <a:blip r:embed="rId7">
            <a:alphaModFix/>
          </a:blip>
          <a:stretch>
            <a:fillRect/>
          </a:stretch>
        </p:blipFill>
        <p:spPr>
          <a:xfrm>
            <a:off x="-7275" y="1313775"/>
            <a:ext cx="4586550" cy="3017001"/>
          </a:xfrm>
          <a:prstGeom prst="rect">
            <a:avLst/>
          </a:prstGeom>
          <a:noFill/>
          <a:ln>
            <a:noFill/>
          </a:ln>
        </p:spPr>
      </p:pic>
      <p:pic>
        <p:nvPicPr>
          <p:cNvPr id="107" name="Google Shape;107;p16"/>
          <p:cNvPicPr preferRelativeResize="0"/>
          <p:nvPr/>
        </p:nvPicPr>
        <p:blipFill>
          <a:blip r:embed="rId8">
            <a:alphaModFix/>
          </a:blip>
          <a:stretch>
            <a:fillRect/>
          </a:stretch>
        </p:blipFill>
        <p:spPr>
          <a:xfrm>
            <a:off x="3777600" y="4213613"/>
            <a:ext cx="99276" cy="99276"/>
          </a:xfrm>
          <a:prstGeom prst="rect">
            <a:avLst/>
          </a:prstGeom>
          <a:noFill/>
          <a:ln>
            <a:noFill/>
          </a:ln>
        </p:spPr>
      </p:pic>
      <p:sp>
        <p:nvSpPr>
          <p:cNvPr id="108" name="Google Shape;108;p16"/>
          <p:cNvSpPr txBox="1"/>
          <p:nvPr/>
        </p:nvSpPr>
        <p:spPr>
          <a:xfrm>
            <a:off x="3876875" y="4130313"/>
            <a:ext cx="910500" cy="37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t>Clipartkey</a:t>
            </a:r>
            <a:endParaRPr sz="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239550" y="454200"/>
            <a:ext cx="4092900" cy="84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1600">
              <a:latin typeface="Verdana"/>
              <a:ea typeface="Verdana"/>
              <a:cs typeface="Verdana"/>
              <a:sym typeface="Verdana"/>
            </a:endParaRPr>
          </a:p>
          <a:p>
            <a:pPr marL="0" lvl="0" indent="0" algn="ctr" rtl="0">
              <a:spcBef>
                <a:spcPts val="0"/>
              </a:spcBef>
              <a:spcAft>
                <a:spcPts val="0"/>
              </a:spcAft>
              <a:buNone/>
            </a:pPr>
            <a:endParaRPr sz="800">
              <a:latin typeface="Comfortaa"/>
              <a:ea typeface="Comfortaa"/>
              <a:cs typeface="Comfortaa"/>
              <a:sym typeface="Comfortaa"/>
            </a:endParaRPr>
          </a:p>
          <a:p>
            <a:pPr marL="0" lvl="0" indent="0" algn="ctr" rtl="0">
              <a:spcBef>
                <a:spcPts val="0"/>
              </a:spcBef>
              <a:spcAft>
                <a:spcPts val="0"/>
              </a:spcAft>
              <a:buNone/>
            </a:pPr>
            <a:r>
              <a:rPr lang="en" sz="4500" b="1">
                <a:solidFill>
                  <a:srgbClr val="0097A7"/>
                </a:solidFill>
                <a:latin typeface="Amatic SC"/>
                <a:ea typeface="Amatic SC"/>
                <a:cs typeface="Amatic SC"/>
                <a:sym typeface="Amatic SC"/>
              </a:rPr>
              <a:t>The Game of Life</a:t>
            </a:r>
            <a:endParaRPr sz="3200">
              <a:latin typeface="Comfortaa"/>
              <a:ea typeface="Comfortaa"/>
              <a:cs typeface="Comfortaa"/>
              <a:sym typeface="Comfortaa"/>
            </a:endParaRPr>
          </a:p>
        </p:txBody>
      </p:sp>
      <p:sp>
        <p:nvSpPr>
          <p:cNvPr id="114" name="Google Shape;114;p17"/>
          <p:cNvSpPr txBox="1"/>
          <p:nvPr/>
        </p:nvSpPr>
        <p:spPr>
          <a:xfrm>
            <a:off x="551675" y="1467625"/>
            <a:ext cx="3613500" cy="45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chemeClr val="dk1"/>
                </a:solidFill>
                <a:latin typeface="Comfortaa"/>
                <a:ea typeface="Comfortaa"/>
                <a:cs typeface="Comfortaa"/>
                <a:sym typeface="Comfortaa"/>
              </a:rPr>
              <a:t>Warm Up: Group Discussion Self-Talk</a:t>
            </a:r>
            <a:endParaRPr/>
          </a:p>
        </p:txBody>
      </p:sp>
      <p:sp>
        <p:nvSpPr>
          <p:cNvPr id="115" name="Google Shape;115;p17"/>
          <p:cNvSpPr txBox="1"/>
          <p:nvPr/>
        </p:nvSpPr>
        <p:spPr>
          <a:xfrm>
            <a:off x="4674525" y="97850"/>
            <a:ext cx="4401900" cy="45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u="sng">
                <a:solidFill>
                  <a:schemeClr val="dk1"/>
                </a:solidFill>
                <a:latin typeface="Comfortaa"/>
                <a:ea typeface="Comfortaa"/>
                <a:cs typeface="Comfortaa"/>
                <a:sym typeface="Comfortaa"/>
              </a:rPr>
              <a:t>Main Activity: The Game of Life</a:t>
            </a:r>
            <a:endParaRPr b="1" u="sng">
              <a:solidFill>
                <a:schemeClr val="dk1"/>
              </a:solidFill>
              <a:latin typeface="Comfortaa"/>
              <a:ea typeface="Comfortaa"/>
              <a:cs typeface="Comfortaa"/>
              <a:sym typeface="Comfortaa"/>
            </a:endParaRPr>
          </a:p>
          <a:p>
            <a:pPr marL="0" lvl="0" indent="0" algn="ctr" rtl="0">
              <a:spcBef>
                <a:spcPts val="0"/>
              </a:spcBef>
              <a:spcAft>
                <a:spcPts val="0"/>
              </a:spcAft>
              <a:buNone/>
            </a:pPr>
            <a:r>
              <a:rPr lang="en" b="1" u="sng">
                <a:solidFill>
                  <a:schemeClr val="dk1"/>
                </a:solidFill>
                <a:latin typeface="Comfortaa"/>
                <a:ea typeface="Comfortaa"/>
                <a:cs typeface="Comfortaa"/>
                <a:sym typeface="Comfortaa"/>
              </a:rPr>
              <a:t> Rock Paper Scissors, Glue Edition</a:t>
            </a:r>
            <a:endParaRPr/>
          </a:p>
        </p:txBody>
      </p:sp>
      <p:pic>
        <p:nvPicPr>
          <p:cNvPr id="116" name="Google Shape;116;p17"/>
          <p:cNvPicPr preferRelativeResize="0"/>
          <p:nvPr/>
        </p:nvPicPr>
        <p:blipFill>
          <a:blip r:embed="rId3">
            <a:alphaModFix/>
          </a:blip>
          <a:stretch>
            <a:fillRect/>
          </a:stretch>
        </p:blipFill>
        <p:spPr>
          <a:xfrm>
            <a:off x="11813" y="2244050"/>
            <a:ext cx="4548376" cy="1886280"/>
          </a:xfrm>
          <a:prstGeom prst="rect">
            <a:avLst/>
          </a:prstGeom>
          <a:noFill/>
          <a:ln>
            <a:noFill/>
          </a:ln>
        </p:spPr>
      </p:pic>
      <p:pic>
        <p:nvPicPr>
          <p:cNvPr id="117" name="Google Shape;117;p17"/>
          <p:cNvPicPr preferRelativeResize="0"/>
          <p:nvPr/>
        </p:nvPicPr>
        <p:blipFill>
          <a:blip r:embed="rId4">
            <a:alphaModFix/>
          </a:blip>
          <a:stretch>
            <a:fillRect/>
          </a:stretch>
        </p:blipFill>
        <p:spPr>
          <a:xfrm>
            <a:off x="5693700" y="717324"/>
            <a:ext cx="2363548" cy="1330451"/>
          </a:xfrm>
          <a:prstGeom prst="rect">
            <a:avLst/>
          </a:prstGeom>
          <a:noFill/>
          <a:ln>
            <a:noFill/>
          </a:ln>
        </p:spPr>
      </p:pic>
      <p:pic>
        <p:nvPicPr>
          <p:cNvPr id="118" name="Google Shape;118;p17"/>
          <p:cNvPicPr preferRelativeResize="0"/>
          <p:nvPr/>
        </p:nvPicPr>
        <p:blipFill>
          <a:blip r:embed="rId5">
            <a:alphaModFix/>
          </a:blip>
          <a:stretch>
            <a:fillRect/>
          </a:stretch>
        </p:blipFill>
        <p:spPr>
          <a:xfrm>
            <a:off x="4659769" y="2121525"/>
            <a:ext cx="2178024" cy="1169324"/>
          </a:xfrm>
          <a:prstGeom prst="rect">
            <a:avLst/>
          </a:prstGeom>
          <a:noFill/>
          <a:ln>
            <a:noFill/>
          </a:ln>
        </p:spPr>
      </p:pic>
      <p:pic>
        <p:nvPicPr>
          <p:cNvPr id="119" name="Google Shape;119;p17"/>
          <p:cNvPicPr preferRelativeResize="0"/>
          <p:nvPr/>
        </p:nvPicPr>
        <p:blipFill>
          <a:blip r:embed="rId6">
            <a:alphaModFix/>
          </a:blip>
          <a:stretch>
            <a:fillRect/>
          </a:stretch>
        </p:blipFill>
        <p:spPr>
          <a:xfrm>
            <a:off x="6913150" y="2121550"/>
            <a:ext cx="2178024" cy="1169324"/>
          </a:xfrm>
          <a:prstGeom prst="rect">
            <a:avLst/>
          </a:prstGeom>
          <a:noFill/>
          <a:ln>
            <a:noFill/>
          </a:ln>
        </p:spPr>
      </p:pic>
      <p:pic>
        <p:nvPicPr>
          <p:cNvPr id="120" name="Google Shape;120;p17"/>
          <p:cNvPicPr preferRelativeResize="0"/>
          <p:nvPr/>
        </p:nvPicPr>
        <p:blipFill>
          <a:blip r:embed="rId7">
            <a:alphaModFix/>
          </a:blip>
          <a:stretch>
            <a:fillRect/>
          </a:stretch>
        </p:blipFill>
        <p:spPr>
          <a:xfrm>
            <a:off x="4659775" y="3575100"/>
            <a:ext cx="2178024" cy="1169325"/>
          </a:xfrm>
          <a:prstGeom prst="rect">
            <a:avLst/>
          </a:prstGeom>
          <a:noFill/>
          <a:ln>
            <a:noFill/>
          </a:ln>
        </p:spPr>
      </p:pic>
      <p:pic>
        <p:nvPicPr>
          <p:cNvPr id="121" name="Google Shape;121;p17"/>
          <p:cNvPicPr preferRelativeResize="0"/>
          <p:nvPr/>
        </p:nvPicPr>
        <p:blipFill>
          <a:blip r:embed="rId8">
            <a:alphaModFix/>
          </a:blip>
          <a:stretch>
            <a:fillRect/>
          </a:stretch>
        </p:blipFill>
        <p:spPr>
          <a:xfrm>
            <a:off x="6913150" y="3575100"/>
            <a:ext cx="2178023" cy="1169325"/>
          </a:xfrm>
          <a:prstGeom prst="rect">
            <a:avLst/>
          </a:prstGeom>
          <a:noFill/>
          <a:ln>
            <a:noFill/>
          </a:ln>
        </p:spPr>
      </p:pic>
      <p:sp>
        <p:nvSpPr>
          <p:cNvPr id="122" name="Google Shape;122;p17"/>
          <p:cNvSpPr txBox="1"/>
          <p:nvPr/>
        </p:nvSpPr>
        <p:spPr>
          <a:xfrm>
            <a:off x="4814988" y="3220975"/>
            <a:ext cx="2259000" cy="45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omfortaa"/>
                <a:ea typeface="Comfortaa"/>
                <a:cs typeface="Comfortaa"/>
                <a:sym typeface="Comfortaa"/>
              </a:rPr>
              <a:t>Rock: tense and relax</a:t>
            </a:r>
            <a:endParaRPr sz="1200"/>
          </a:p>
        </p:txBody>
      </p:sp>
      <p:sp>
        <p:nvSpPr>
          <p:cNvPr id="123" name="Google Shape;123;p17"/>
          <p:cNvSpPr txBox="1"/>
          <p:nvPr/>
        </p:nvSpPr>
        <p:spPr>
          <a:xfrm>
            <a:off x="6837800" y="3220975"/>
            <a:ext cx="2708100" cy="45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omfortaa"/>
                <a:ea typeface="Comfortaa"/>
                <a:cs typeface="Comfortaa"/>
                <a:sym typeface="Comfortaa"/>
              </a:rPr>
              <a:t>Paper: flow yoga sequence</a:t>
            </a:r>
            <a:endParaRPr sz="1200"/>
          </a:p>
        </p:txBody>
      </p:sp>
      <p:sp>
        <p:nvSpPr>
          <p:cNvPr id="124" name="Google Shape;124;p17"/>
          <p:cNvSpPr txBox="1"/>
          <p:nvPr/>
        </p:nvSpPr>
        <p:spPr>
          <a:xfrm>
            <a:off x="4674513" y="4687200"/>
            <a:ext cx="2259000" cy="45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omfortaa"/>
                <a:ea typeface="Comfortaa"/>
                <a:cs typeface="Comfortaa"/>
                <a:sym typeface="Comfortaa"/>
              </a:rPr>
              <a:t>Scissors: aerobic exercise</a:t>
            </a:r>
            <a:endParaRPr sz="1200"/>
          </a:p>
        </p:txBody>
      </p:sp>
      <p:sp>
        <p:nvSpPr>
          <p:cNvPr id="125" name="Google Shape;125;p17"/>
          <p:cNvSpPr txBox="1"/>
          <p:nvPr/>
        </p:nvSpPr>
        <p:spPr>
          <a:xfrm>
            <a:off x="6820313" y="4687200"/>
            <a:ext cx="2363700" cy="45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Comfortaa"/>
                <a:ea typeface="Comfortaa"/>
                <a:cs typeface="Comfortaa"/>
                <a:sym typeface="Comfortaa"/>
              </a:rPr>
              <a:t>Glue: balance on a base of Support</a:t>
            </a:r>
            <a:endParaRPr sz="1200"/>
          </a:p>
        </p:txBody>
      </p:sp>
      <p:pic>
        <p:nvPicPr>
          <p:cNvPr id="126" name="Google Shape;126;p17"/>
          <p:cNvPicPr preferRelativeResize="0"/>
          <p:nvPr/>
        </p:nvPicPr>
        <p:blipFill>
          <a:blip r:embed="rId9">
            <a:alphaModFix/>
          </a:blip>
          <a:stretch>
            <a:fillRect/>
          </a:stretch>
        </p:blipFill>
        <p:spPr>
          <a:xfrm>
            <a:off x="3777600" y="4213613"/>
            <a:ext cx="99276" cy="99276"/>
          </a:xfrm>
          <a:prstGeom prst="rect">
            <a:avLst/>
          </a:prstGeom>
          <a:noFill/>
          <a:ln>
            <a:noFill/>
          </a:ln>
        </p:spPr>
      </p:pic>
      <p:sp>
        <p:nvSpPr>
          <p:cNvPr id="127" name="Google Shape;127;p17"/>
          <p:cNvSpPr txBox="1"/>
          <p:nvPr/>
        </p:nvSpPr>
        <p:spPr>
          <a:xfrm>
            <a:off x="3876875" y="4130313"/>
            <a:ext cx="910500" cy="37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t>Clipartkey</a:t>
            </a:r>
            <a:endParaRPr sz="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8"/>
          <p:cNvSpPr txBox="1"/>
          <p:nvPr/>
        </p:nvSpPr>
        <p:spPr>
          <a:xfrm>
            <a:off x="447250" y="321475"/>
            <a:ext cx="3633900" cy="103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500" b="1">
                <a:solidFill>
                  <a:schemeClr val="accent5"/>
                </a:solidFill>
                <a:latin typeface="Amatic SC"/>
                <a:ea typeface="Amatic SC"/>
                <a:cs typeface="Amatic SC"/>
                <a:sym typeface="Amatic SC"/>
              </a:rPr>
              <a:t>The Game of Life</a:t>
            </a:r>
            <a:endParaRPr/>
          </a:p>
        </p:txBody>
      </p:sp>
      <p:sp>
        <p:nvSpPr>
          <p:cNvPr id="133" name="Google Shape;133;p18"/>
          <p:cNvSpPr/>
          <p:nvPr/>
        </p:nvSpPr>
        <p:spPr>
          <a:xfrm>
            <a:off x="4738150" y="321475"/>
            <a:ext cx="4206900" cy="22644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8"/>
          <p:cNvSpPr txBox="1"/>
          <p:nvPr/>
        </p:nvSpPr>
        <p:spPr>
          <a:xfrm>
            <a:off x="4807900" y="527125"/>
            <a:ext cx="4067400" cy="18111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accent6"/>
              </a:buClr>
              <a:buSzPts val="1100"/>
              <a:buFont typeface="Comfortaa"/>
              <a:buChar char="●"/>
            </a:pPr>
            <a:r>
              <a:rPr lang="en" sz="1100">
                <a:solidFill>
                  <a:schemeClr val="accent6"/>
                </a:solidFill>
                <a:latin typeface="Comfortaa"/>
                <a:ea typeface="Comfortaa"/>
                <a:cs typeface="Comfortaa"/>
                <a:sym typeface="Comfortaa"/>
              </a:rPr>
              <a:t>Change the locomotor by restricting the activities to solely seated yoga movements or movements involving the upper/lower body.</a:t>
            </a:r>
            <a:endParaRPr sz="1100">
              <a:solidFill>
                <a:schemeClr val="accent6"/>
              </a:solidFill>
              <a:latin typeface="Comfortaa"/>
              <a:ea typeface="Comfortaa"/>
              <a:cs typeface="Comfortaa"/>
              <a:sym typeface="Comfortaa"/>
            </a:endParaRPr>
          </a:p>
          <a:p>
            <a:pPr marL="457200" lvl="0" indent="-298450" algn="l" rtl="0">
              <a:lnSpc>
                <a:spcPct val="115000"/>
              </a:lnSpc>
              <a:spcBef>
                <a:spcPts val="0"/>
              </a:spcBef>
              <a:spcAft>
                <a:spcPts val="0"/>
              </a:spcAft>
              <a:buClr>
                <a:schemeClr val="accent6"/>
              </a:buClr>
              <a:buSzPts val="1100"/>
              <a:buFont typeface="Comfortaa"/>
              <a:buChar char="●"/>
            </a:pPr>
            <a:r>
              <a:rPr lang="en" sz="1100">
                <a:solidFill>
                  <a:schemeClr val="accent6"/>
                </a:solidFill>
                <a:latin typeface="Comfortaa"/>
                <a:ea typeface="Comfortaa"/>
                <a:cs typeface="Comfortaa"/>
                <a:sym typeface="Comfortaa"/>
              </a:rPr>
              <a:t>Provide easier and harder variations for each movement.</a:t>
            </a:r>
            <a:endParaRPr sz="1100">
              <a:solidFill>
                <a:schemeClr val="accent6"/>
              </a:solidFill>
              <a:latin typeface="Comfortaa"/>
              <a:ea typeface="Comfortaa"/>
              <a:cs typeface="Comfortaa"/>
              <a:sym typeface="Comfortaa"/>
            </a:endParaRPr>
          </a:p>
          <a:p>
            <a:pPr marL="457200" lvl="0" indent="-298450" algn="l" rtl="0">
              <a:lnSpc>
                <a:spcPct val="115000"/>
              </a:lnSpc>
              <a:spcBef>
                <a:spcPts val="0"/>
              </a:spcBef>
              <a:spcAft>
                <a:spcPts val="0"/>
              </a:spcAft>
              <a:buClr>
                <a:schemeClr val="accent6"/>
              </a:buClr>
              <a:buSzPts val="1100"/>
              <a:buChar char="●"/>
            </a:pPr>
            <a:r>
              <a:rPr lang="en" sz="1100">
                <a:solidFill>
                  <a:schemeClr val="accent6"/>
                </a:solidFill>
                <a:latin typeface="Comfortaa"/>
                <a:ea typeface="Comfortaa"/>
                <a:cs typeface="Comfortaa"/>
                <a:sym typeface="Comfortaa"/>
              </a:rPr>
              <a:t>For more inclusive adaptations see our </a:t>
            </a:r>
            <a:r>
              <a:rPr lang="en" sz="1100" b="1" i="1">
                <a:solidFill>
                  <a:schemeClr val="accent6"/>
                </a:solidFill>
                <a:latin typeface="Comfortaa"/>
                <a:ea typeface="Comfortaa"/>
                <a:cs typeface="Comfortaa"/>
                <a:sym typeface="Comfortaa"/>
              </a:rPr>
              <a:t>Inclusion Guide for InterActivities </a:t>
            </a:r>
            <a:r>
              <a:rPr lang="en" sz="1100">
                <a:solidFill>
                  <a:schemeClr val="accent6"/>
                </a:solidFill>
                <a:latin typeface="Comfortaa"/>
                <a:ea typeface="Comfortaa"/>
                <a:cs typeface="Comfortaa"/>
                <a:sym typeface="Comfortaa"/>
              </a:rPr>
              <a:t>located in the</a:t>
            </a:r>
            <a:r>
              <a:rPr lang="en" sz="1100" b="1" i="1">
                <a:solidFill>
                  <a:schemeClr val="accent6"/>
                </a:solidFill>
                <a:latin typeface="Comfortaa"/>
                <a:ea typeface="Comfortaa"/>
                <a:cs typeface="Comfortaa"/>
                <a:sym typeface="Comfortaa"/>
              </a:rPr>
              <a:t> InterActive for Life Building a Virtual Community Resource.</a:t>
            </a:r>
            <a:endParaRPr sz="1100" b="1" i="1">
              <a:solidFill>
                <a:schemeClr val="accent6"/>
              </a:solidFill>
              <a:latin typeface="Comfortaa"/>
              <a:ea typeface="Comfortaa"/>
              <a:cs typeface="Comfortaa"/>
              <a:sym typeface="Comfortaa"/>
            </a:endParaRPr>
          </a:p>
          <a:p>
            <a:pPr marL="0" lvl="0" indent="0" algn="l" rtl="0">
              <a:spcBef>
                <a:spcPts val="1200"/>
              </a:spcBef>
              <a:spcAft>
                <a:spcPts val="0"/>
              </a:spcAft>
              <a:buNone/>
            </a:pPr>
            <a:endParaRPr b="1" u="sng">
              <a:solidFill>
                <a:schemeClr val="dk1"/>
              </a:solidFill>
              <a:latin typeface="Comfortaa"/>
              <a:ea typeface="Comfortaa"/>
              <a:cs typeface="Comfortaa"/>
              <a:sym typeface="Comfortaa"/>
            </a:endParaRPr>
          </a:p>
        </p:txBody>
      </p:sp>
      <p:sp>
        <p:nvSpPr>
          <p:cNvPr id="135" name="Google Shape;135;p18"/>
          <p:cNvSpPr txBox="1"/>
          <p:nvPr/>
        </p:nvSpPr>
        <p:spPr>
          <a:xfrm>
            <a:off x="4818950" y="338300"/>
            <a:ext cx="3633900" cy="39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chemeClr val="accent6"/>
                </a:solidFill>
                <a:latin typeface="Comfortaa"/>
                <a:ea typeface="Comfortaa"/>
                <a:cs typeface="Comfortaa"/>
                <a:sym typeface="Comfortaa"/>
              </a:rPr>
              <a:t>Inclusive Adaptations:</a:t>
            </a:r>
            <a:endParaRPr b="1" u="sng">
              <a:solidFill>
                <a:schemeClr val="accent6"/>
              </a:solidFill>
              <a:latin typeface="Comfortaa"/>
              <a:ea typeface="Comfortaa"/>
              <a:cs typeface="Comfortaa"/>
              <a:sym typeface="Comfortaa"/>
            </a:endParaRPr>
          </a:p>
        </p:txBody>
      </p:sp>
      <p:sp>
        <p:nvSpPr>
          <p:cNvPr id="136" name="Google Shape;136;p18"/>
          <p:cNvSpPr/>
          <p:nvPr/>
        </p:nvSpPr>
        <p:spPr>
          <a:xfrm>
            <a:off x="122200" y="1495650"/>
            <a:ext cx="4284000" cy="27117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
          <p:cNvSpPr txBox="1"/>
          <p:nvPr/>
        </p:nvSpPr>
        <p:spPr>
          <a:xfrm>
            <a:off x="191950" y="1701300"/>
            <a:ext cx="4067400" cy="18111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accent6"/>
              </a:buClr>
              <a:buSzPts val="1100"/>
              <a:buFont typeface="Comfortaa"/>
              <a:buChar char="●"/>
            </a:pPr>
            <a:r>
              <a:rPr lang="en" sz="1100">
                <a:solidFill>
                  <a:schemeClr val="accent6"/>
                </a:solidFill>
                <a:latin typeface="Comfortaa"/>
                <a:ea typeface="Comfortaa"/>
                <a:cs typeface="Comfortaa"/>
                <a:sym typeface="Comfortaa"/>
              </a:rPr>
              <a:t>Grades K-5: Adapt </a:t>
            </a:r>
            <a:r>
              <a:rPr lang="en" sz="1100" i="1">
                <a:solidFill>
                  <a:schemeClr val="accent6"/>
                </a:solidFill>
                <a:latin typeface="Comfortaa"/>
                <a:ea typeface="Comfortaa"/>
                <a:cs typeface="Comfortaa"/>
                <a:sym typeface="Comfortaa"/>
              </a:rPr>
              <a:t>Find Your Flow </a:t>
            </a:r>
            <a:r>
              <a:rPr lang="en" sz="1100">
                <a:solidFill>
                  <a:schemeClr val="accent6"/>
                </a:solidFill>
                <a:latin typeface="Comfortaa"/>
                <a:ea typeface="Comfortaa"/>
                <a:cs typeface="Comfortaa"/>
                <a:sym typeface="Comfortaa"/>
              </a:rPr>
              <a:t>to creating movement stories. Have students pretend they are travelling through a zoo. As the instructor calls out the animal name, student bend and balance in a static position that looks like the animal.</a:t>
            </a:r>
            <a:endParaRPr sz="1100">
              <a:solidFill>
                <a:schemeClr val="accent6"/>
              </a:solidFill>
              <a:latin typeface="Comfortaa"/>
              <a:ea typeface="Comfortaa"/>
              <a:cs typeface="Comfortaa"/>
              <a:sym typeface="Comfortaa"/>
            </a:endParaRPr>
          </a:p>
          <a:p>
            <a:pPr marL="457200" lvl="0" indent="-298450" algn="l" rtl="0">
              <a:lnSpc>
                <a:spcPct val="115000"/>
              </a:lnSpc>
              <a:spcBef>
                <a:spcPts val="0"/>
              </a:spcBef>
              <a:spcAft>
                <a:spcPts val="0"/>
              </a:spcAft>
              <a:buClr>
                <a:schemeClr val="accent6"/>
              </a:buClr>
              <a:buSzPts val="1100"/>
              <a:buFont typeface="Comfortaa"/>
              <a:buChar char="●"/>
            </a:pPr>
            <a:r>
              <a:rPr lang="en" sz="1100">
                <a:solidFill>
                  <a:schemeClr val="accent6"/>
                </a:solidFill>
                <a:latin typeface="Comfortaa"/>
                <a:ea typeface="Comfortaa"/>
                <a:cs typeface="Comfortaa"/>
                <a:sym typeface="Comfortaa"/>
              </a:rPr>
              <a:t>Grades 6-12: Travel through the </a:t>
            </a:r>
            <a:r>
              <a:rPr lang="en" sz="1100" i="1">
                <a:solidFill>
                  <a:schemeClr val="accent6"/>
                </a:solidFill>
                <a:latin typeface="Comfortaa"/>
                <a:ea typeface="Comfortaa"/>
                <a:cs typeface="Comfortaa"/>
                <a:sym typeface="Comfortaa"/>
              </a:rPr>
              <a:t>Game of Life</a:t>
            </a:r>
            <a:r>
              <a:rPr lang="en" sz="1100">
                <a:solidFill>
                  <a:schemeClr val="accent6"/>
                </a:solidFill>
                <a:latin typeface="Comfortaa"/>
                <a:ea typeface="Comfortaa"/>
                <a:cs typeface="Comfortaa"/>
                <a:sym typeface="Comfortaa"/>
              </a:rPr>
              <a:t> as a whole yoga routine. Students will then have the opportunity to develop concentration skills on longer tasks. </a:t>
            </a:r>
            <a:r>
              <a:rPr lang="en" sz="1100" i="1">
                <a:solidFill>
                  <a:schemeClr val="accent6"/>
                </a:solidFill>
                <a:latin typeface="Comfortaa"/>
                <a:ea typeface="Comfortaa"/>
                <a:cs typeface="Comfortaa"/>
                <a:sym typeface="Comfortaa"/>
              </a:rPr>
              <a:t>For creative adaptations, </a:t>
            </a:r>
            <a:r>
              <a:rPr lang="en" sz="1100">
                <a:solidFill>
                  <a:schemeClr val="accent6"/>
                </a:solidFill>
                <a:latin typeface="Comfortaa"/>
                <a:ea typeface="Comfortaa"/>
                <a:cs typeface="Comfortaa"/>
                <a:sym typeface="Comfortaa"/>
              </a:rPr>
              <a:t>ask students to come up with poses themselves.</a:t>
            </a:r>
            <a:endParaRPr sz="1100">
              <a:solidFill>
                <a:schemeClr val="accent6"/>
              </a:solidFill>
              <a:latin typeface="Comfortaa"/>
              <a:ea typeface="Comfortaa"/>
              <a:cs typeface="Comfortaa"/>
              <a:sym typeface="Comfortaa"/>
            </a:endParaRPr>
          </a:p>
          <a:p>
            <a:pPr marL="0" lvl="0" indent="0" algn="l" rtl="0">
              <a:spcBef>
                <a:spcPts val="1200"/>
              </a:spcBef>
              <a:spcAft>
                <a:spcPts val="0"/>
              </a:spcAft>
              <a:buNone/>
            </a:pPr>
            <a:endParaRPr b="1" u="sng">
              <a:solidFill>
                <a:schemeClr val="dk1"/>
              </a:solidFill>
              <a:latin typeface="Comfortaa"/>
              <a:ea typeface="Comfortaa"/>
              <a:cs typeface="Comfortaa"/>
              <a:sym typeface="Comfortaa"/>
            </a:endParaRPr>
          </a:p>
        </p:txBody>
      </p:sp>
      <p:sp>
        <p:nvSpPr>
          <p:cNvPr id="138" name="Google Shape;138;p18"/>
          <p:cNvSpPr txBox="1"/>
          <p:nvPr/>
        </p:nvSpPr>
        <p:spPr>
          <a:xfrm>
            <a:off x="203000" y="1512475"/>
            <a:ext cx="3633900" cy="39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chemeClr val="accent6"/>
                </a:solidFill>
                <a:latin typeface="Comfortaa"/>
                <a:ea typeface="Comfortaa"/>
                <a:cs typeface="Comfortaa"/>
                <a:sym typeface="Comfortaa"/>
              </a:rPr>
              <a:t>Grade Level  Adaptations:</a:t>
            </a:r>
            <a:endParaRPr b="1" u="sng">
              <a:solidFill>
                <a:schemeClr val="accent6"/>
              </a:solidFill>
              <a:latin typeface="Comfortaa"/>
              <a:ea typeface="Comfortaa"/>
              <a:cs typeface="Comfortaa"/>
              <a:sym typeface="Comfortaa"/>
            </a:endParaRPr>
          </a:p>
        </p:txBody>
      </p:sp>
      <p:pic>
        <p:nvPicPr>
          <p:cNvPr id="139" name="Google Shape;139;p18"/>
          <p:cNvPicPr preferRelativeResize="0"/>
          <p:nvPr/>
        </p:nvPicPr>
        <p:blipFill>
          <a:blip r:embed="rId3">
            <a:alphaModFix/>
          </a:blip>
          <a:stretch>
            <a:fillRect/>
          </a:stretch>
        </p:blipFill>
        <p:spPr>
          <a:xfrm>
            <a:off x="5544075" y="2738275"/>
            <a:ext cx="2595027" cy="2252825"/>
          </a:xfrm>
          <a:prstGeom prst="rect">
            <a:avLst/>
          </a:prstGeom>
          <a:noFill/>
          <a:ln>
            <a:noFill/>
          </a:ln>
        </p:spPr>
      </p:pic>
      <p:pic>
        <p:nvPicPr>
          <p:cNvPr id="140" name="Google Shape;140;p18"/>
          <p:cNvPicPr preferRelativeResize="0"/>
          <p:nvPr/>
        </p:nvPicPr>
        <p:blipFill>
          <a:blip r:embed="rId4">
            <a:alphaModFix/>
          </a:blip>
          <a:stretch>
            <a:fillRect/>
          </a:stretch>
        </p:blipFill>
        <p:spPr>
          <a:xfrm>
            <a:off x="8195025" y="4960913"/>
            <a:ext cx="99276" cy="99276"/>
          </a:xfrm>
          <a:prstGeom prst="rect">
            <a:avLst/>
          </a:prstGeom>
          <a:noFill/>
          <a:ln>
            <a:noFill/>
          </a:ln>
        </p:spPr>
      </p:pic>
      <p:sp>
        <p:nvSpPr>
          <p:cNvPr id="141" name="Google Shape;141;p18"/>
          <p:cNvSpPr txBox="1"/>
          <p:nvPr/>
        </p:nvSpPr>
        <p:spPr>
          <a:xfrm>
            <a:off x="8294300" y="4877613"/>
            <a:ext cx="910500" cy="37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t>Canva</a:t>
            </a:r>
            <a:endParaRPr sz="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5"/>
        <p:cNvGrpSpPr/>
        <p:nvPr/>
      </p:nvGrpSpPr>
      <p:grpSpPr>
        <a:xfrm>
          <a:off x="0" y="0"/>
          <a:ext cx="0" cy="0"/>
          <a:chOff x="0" y="0"/>
          <a:chExt cx="0" cy="0"/>
        </a:xfrm>
      </p:grpSpPr>
      <p:sp>
        <p:nvSpPr>
          <p:cNvPr id="146" name="Google Shape;146;p19"/>
          <p:cNvSpPr/>
          <p:nvPr/>
        </p:nvSpPr>
        <p:spPr>
          <a:xfrm>
            <a:off x="4156275" y="1319050"/>
            <a:ext cx="4828200" cy="3467700"/>
          </a:xfrm>
          <a:prstGeom prst="rect">
            <a:avLst/>
          </a:prstGeom>
          <a:solidFill>
            <a:srgbClr val="8BEDFF">
              <a:alpha val="1788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9"/>
          <p:cNvSpPr txBox="1">
            <a:spLocks noGrp="1"/>
          </p:cNvSpPr>
          <p:nvPr>
            <p:ph type="title"/>
          </p:nvPr>
        </p:nvSpPr>
        <p:spPr>
          <a:xfrm>
            <a:off x="39500" y="237250"/>
            <a:ext cx="44778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0097A7"/>
                </a:solidFill>
                <a:latin typeface="Amatic SC"/>
                <a:ea typeface="Amatic SC"/>
                <a:cs typeface="Amatic SC"/>
                <a:sym typeface="Amatic SC"/>
              </a:rPr>
              <a:t>Student Assessment</a:t>
            </a:r>
            <a:r>
              <a:rPr lang="en" sz="5300">
                <a:solidFill>
                  <a:srgbClr val="0097A7"/>
                </a:solidFill>
                <a:latin typeface="Amatic SC"/>
                <a:ea typeface="Amatic SC"/>
                <a:cs typeface="Amatic SC"/>
                <a:sym typeface="Amatic SC"/>
              </a:rPr>
              <a:t> </a:t>
            </a:r>
            <a:endParaRPr sz="5300">
              <a:solidFill>
                <a:srgbClr val="0097A7"/>
              </a:solidFill>
              <a:latin typeface="Amatic SC"/>
              <a:ea typeface="Amatic SC"/>
              <a:cs typeface="Amatic SC"/>
              <a:sym typeface="Amatic SC"/>
            </a:endParaRPr>
          </a:p>
        </p:txBody>
      </p:sp>
      <p:sp>
        <p:nvSpPr>
          <p:cNvPr id="148" name="Google Shape;148;p19"/>
          <p:cNvSpPr txBox="1"/>
          <p:nvPr/>
        </p:nvSpPr>
        <p:spPr>
          <a:xfrm>
            <a:off x="447975" y="3159406"/>
            <a:ext cx="1393800" cy="2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49" name="Google Shape;149;p19"/>
          <p:cNvPicPr preferRelativeResize="0"/>
          <p:nvPr/>
        </p:nvPicPr>
        <p:blipFill rotWithShape="1">
          <a:blip r:embed="rId3">
            <a:alphaModFix/>
          </a:blip>
          <a:srcRect r="3688"/>
          <a:stretch/>
        </p:blipFill>
        <p:spPr>
          <a:xfrm>
            <a:off x="557363" y="919351"/>
            <a:ext cx="3134576" cy="3990549"/>
          </a:xfrm>
          <a:prstGeom prst="rect">
            <a:avLst/>
          </a:prstGeom>
          <a:noFill/>
          <a:ln>
            <a:noFill/>
          </a:ln>
        </p:spPr>
      </p:pic>
      <p:pic>
        <p:nvPicPr>
          <p:cNvPr id="150" name="Google Shape;150;p19"/>
          <p:cNvPicPr preferRelativeResize="0"/>
          <p:nvPr/>
        </p:nvPicPr>
        <p:blipFill>
          <a:blip r:embed="rId4">
            <a:alphaModFix/>
          </a:blip>
          <a:stretch>
            <a:fillRect/>
          </a:stretch>
        </p:blipFill>
        <p:spPr>
          <a:xfrm>
            <a:off x="6329825" y="69146"/>
            <a:ext cx="2758674" cy="645200"/>
          </a:xfrm>
          <a:prstGeom prst="rect">
            <a:avLst/>
          </a:prstGeom>
          <a:noFill/>
          <a:ln>
            <a:noFill/>
          </a:ln>
        </p:spPr>
      </p:pic>
      <p:pic>
        <p:nvPicPr>
          <p:cNvPr id="151" name="Google Shape;151;p19"/>
          <p:cNvPicPr preferRelativeResize="0"/>
          <p:nvPr/>
        </p:nvPicPr>
        <p:blipFill rotWithShape="1">
          <a:blip r:embed="rId5">
            <a:alphaModFix/>
          </a:blip>
          <a:srcRect b="90806"/>
          <a:stretch/>
        </p:blipFill>
        <p:spPr>
          <a:xfrm>
            <a:off x="4204875" y="1001375"/>
            <a:ext cx="4828200" cy="476902"/>
          </a:xfrm>
          <a:prstGeom prst="rect">
            <a:avLst/>
          </a:prstGeom>
          <a:noFill/>
          <a:ln>
            <a:noFill/>
          </a:ln>
        </p:spPr>
      </p:pic>
      <p:pic>
        <p:nvPicPr>
          <p:cNvPr id="152" name="Google Shape;152;p19">
            <a:hlinkClick r:id="rId6"/>
          </p:cNvPr>
          <p:cNvPicPr preferRelativeResize="0"/>
          <p:nvPr/>
        </p:nvPicPr>
        <p:blipFill>
          <a:blip r:embed="rId7">
            <a:alphaModFix/>
          </a:blip>
          <a:stretch>
            <a:fillRect/>
          </a:stretch>
        </p:blipFill>
        <p:spPr>
          <a:xfrm>
            <a:off x="4572000" y="2852575"/>
            <a:ext cx="1451800" cy="1843501"/>
          </a:xfrm>
          <a:prstGeom prst="rect">
            <a:avLst/>
          </a:prstGeom>
          <a:noFill/>
          <a:ln>
            <a:noFill/>
          </a:ln>
        </p:spPr>
      </p:pic>
      <p:pic>
        <p:nvPicPr>
          <p:cNvPr id="153" name="Google Shape;153;p19"/>
          <p:cNvPicPr preferRelativeResize="0"/>
          <p:nvPr/>
        </p:nvPicPr>
        <p:blipFill>
          <a:blip r:embed="rId8">
            <a:alphaModFix/>
          </a:blip>
          <a:stretch>
            <a:fillRect/>
          </a:stretch>
        </p:blipFill>
        <p:spPr>
          <a:xfrm flipH="1">
            <a:off x="4447108" y="4210761"/>
            <a:ext cx="522060" cy="575989"/>
          </a:xfrm>
          <a:prstGeom prst="rect">
            <a:avLst/>
          </a:prstGeom>
          <a:noFill/>
          <a:ln>
            <a:noFill/>
          </a:ln>
        </p:spPr>
      </p:pic>
      <p:pic>
        <p:nvPicPr>
          <p:cNvPr id="154" name="Google Shape;154;p19">
            <a:hlinkClick r:id="rId6"/>
          </p:cNvPr>
          <p:cNvPicPr preferRelativeResize="0"/>
          <p:nvPr/>
        </p:nvPicPr>
        <p:blipFill>
          <a:blip r:embed="rId9">
            <a:alphaModFix/>
          </a:blip>
          <a:stretch>
            <a:fillRect/>
          </a:stretch>
        </p:blipFill>
        <p:spPr>
          <a:xfrm>
            <a:off x="6329825" y="2989575"/>
            <a:ext cx="2486775" cy="1569523"/>
          </a:xfrm>
          <a:prstGeom prst="rect">
            <a:avLst/>
          </a:prstGeom>
          <a:noFill/>
          <a:ln>
            <a:noFill/>
          </a:ln>
        </p:spPr>
      </p:pic>
      <p:pic>
        <p:nvPicPr>
          <p:cNvPr id="155" name="Google Shape;155;p19"/>
          <p:cNvPicPr preferRelativeResize="0"/>
          <p:nvPr/>
        </p:nvPicPr>
        <p:blipFill>
          <a:blip r:embed="rId8">
            <a:alphaModFix/>
          </a:blip>
          <a:stretch>
            <a:fillRect/>
          </a:stretch>
        </p:blipFill>
        <p:spPr>
          <a:xfrm flipH="1">
            <a:off x="6460145" y="4210761"/>
            <a:ext cx="522060" cy="575989"/>
          </a:xfrm>
          <a:prstGeom prst="rect">
            <a:avLst/>
          </a:prstGeom>
          <a:noFill/>
          <a:ln>
            <a:noFill/>
          </a:ln>
        </p:spPr>
      </p:pic>
      <p:pic>
        <p:nvPicPr>
          <p:cNvPr id="156" name="Google Shape;156;p19"/>
          <p:cNvPicPr preferRelativeResize="0"/>
          <p:nvPr/>
        </p:nvPicPr>
        <p:blipFill>
          <a:blip r:embed="rId10">
            <a:alphaModFix/>
          </a:blip>
          <a:stretch>
            <a:fillRect/>
          </a:stretch>
        </p:blipFill>
        <p:spPr>
          <a:xfrm>
            <a:off x="4261246" y="1478875"/>
            <a:ext cx="4723224" cy="980469"/>
          </a:xfrm>
          <a:prstGeom prst="rect">
            <a:avLst/>
          </a:prstGeom>
          <a:noFill/>
          <a:ln>
            <a:noFill/>
          </a:ln>
        </p:spPr>
      </p:pic>
      <p:pic>
        <p:nvPicPr>
          <p:cNvPr id="157" name="Google Shape;157;p19"/>
          <p:cNvPicPr preferRelativeResize="0"/>
          <p:nvPr/>
        </p:nvPicPr>
        <p:blipFill>
          <a:blip r:embed="rId11">
            <a:alphaModFix/>
          </a:blip>
          <a:stretch>
            <a:fillRect/>
          </a:stretch>
        </p:blipFill>
        <p:spPr>
          <a:xfrm>
            <a:off x="6329825" y="2989575"/>
            <a:ext cx="138843" cy="15695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744</Words>
  <Application>Microsoft Office PowerPoint</Application>
  <PresentationFormat>On-screen Show (16:9)</PresentationFormat>
  <Paragraphs>57</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Amatic SC</vt:lpstr>
      <vt:lpstr>Verdana</vt:lpstr>
      <vt:lpstr>Comfortaa</vt:lpstr>
      <vt:lpstr>Arial</vt:lpstr>
      <vt:lpstr>Roboto</vt:lpstr>
      <vt:lpstr>Roboto Medium</vt:lpstr>
      <vt:lpstr>Roboto Thin</vt:lpstr>
      <vt:lpstr>Simple Light</vt:lpstr>
      <vt:lpstr>Mindful Monday Lesson</vt:lpstr>
      <vt:lpstr>PowerPoint Presentation</vt:lpstr>
      <vt:lpstr>Lesson Overview</vt:lpstr>
      <vt:lpstr>  The Game of Life</vt:lpstr>
      <vt:lpstr>  The Game of Life</vt:lpstr>
      <vt:lpstr>PowerPoint Presentation</vt:lpstr>
      <vt:lpstr>Student Assessment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Mindful Monday Lesson</dc:title>
  <dc:creator>Anika Littlemore</dc:creator>
  <cp:lastModifiedBy>Anika Littlemore</cp:lastModifiedBy>
  <cp:revision>1</cp:revision>
  <dcterms:modified xsi:type="dcterms:W3CDTF">2020-06-30T15:17:57Z</dcterms:modified>
</cp:coreProperties>
</file>